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733" r:id="rId1"/>
  </p:sldMasterIdLst>
  <p:notesMasterIdLst>
    <p:notesMasterId r:id="rId111"/>
  </p:notesMasterIdLst>
  <p:handoutMasterIdLst>
    <p:handoutMasterId r:id="rId112"/>
  </p:handoutMasterIdLst>
  <p:sldIdLst>
    <p:sldId id="1516" r:id="rId2"/>
    <p:sldId id="1531" r:id="rId3"/>
    <p:sldId id="1520" r:id="rId4"/>
    <p:sldId id="1596" r:id="rId5"/>
    <p:sldId id="1602" r:id="rId6"/>
    <p:sldId id="1583" r:id="rId7"/>
    <p:sldId id="1628" r:id="rId8"/>
    <p:sldId id="1630" r:id="rId9"/>
    <p:sldId id="1642" r:id="rId10"/>
    <p:sldId id="1643" r:id="rId11"/>
    <p:sldId id="1532" r:id="rId12"/>
    <p:sldId id="263" r:id="rId13"/>
    <p:sldId id="271" r:id="rId14"/>
    <p:sldId id="1600" r:id="rId15"/>
    <p:sldId id="1644" r:id="rId16"/>
    <p:sldId id="1702" r:id="rId17"/>
    <p:sldId id="287" r:id="rId18"/>
    <p:sldId id="1623" r:id="rId19"/>
    <p:sldId id="1691" r:id="rId20"/>
    <p:sldId id="1367" r:id="rId21"/>
    <p:sldId id="1350" r:id="rId22"/>
    <p:sldId id="1369" r:id="rId23"/>
    <p:sldId id="1601" r:id="rId24"/>
    <p:sldId id="261" r:id="rId25"/>
    <p:sldId id="1694" r:id="rId26"/>
    <p:sldId id="1541" r:id="rId27"/>
    <p:sldId id="1539" r:id="rId28"/>
    <p:sldId id="1540" r:id="rId29"/>
    <p:sldId id="1542" r:id="rId30"/>
    <p:sldId id="1621" r:id="rId31"/>
    <p:sldId id="1688" r:id="rId32"/>
    <p:sldId id="1610" r:id="rId33"/>
    <p:sldId id="1612" r:id="rId34"/>
    <p:sldId id="1614" r:id="rId35"/>
    <p:sldId id="1613" r:id="rId36"/>
    <p:sldId id="1622" r:id="rId37"/>
    <p:sldId id="1616" r:id="rId38"/>
    <p:sldId id="1617" r:id="rId39"/>
    <p:sldId id="1708" r:id="rId40"/>
    <p:sldId id="1709" r:id="rId41"/>
    <p:sldId id="1710" r:id="rId42"/>
    <p:sldId id="1627" r:id="rId43"/>
    <p:sldId id="1624" r:id="rId44"/>
    <p:sldId id="1626" r:id="rId45"/>
    <p:sldId id="1678" r:id="rId46"/>
    <p:sldId id="1680" r:id="rId47"/>
    <p:sldId id="1681" r:id="rId48"/>
    <p:sldId id="1682" r:id="rId49"/>
    <p:sldId id="1683" r:id="rId50"/>
    <p:sldId id="1684" r:id="rId51"/>
    <p:sldId id="1551" r:id="rId52"/>
    <p:sldId id="1590" r:id="rId53"/>
    <p:sldId id="1582" r:id="rId54"/>
    <p:sldId id="1584" r:id="rId55"/>
    <p:sldId id="1585" r:id="rId56"/>
    <p:sldId id="1586" r:id="rId57"/>
    <p:sldId id="1587" r:id="rId58"/>
    <p:sldId id="1588" r:id="rId59"/>
    <p:sldId id="1638" r:id="rId60"/>
    <p:sldId id="1640" r:id="rId61"/>
    <p:sldId id="1632" r:id="rId62"/>
    <p:sldId id="1633" r:id="rId63"/>
    <p:sldId id="1637" r:id="rId64"/>
    <p:sldId id="1634" r:id="rId65"/>
    <p:sldId id="1639" r:id="rId66"/>
    <p:sldId id="1635" r:id="rId67"/>
    <p:sldId id="1711" r:id="rId68"/>
    <p:sldId id="1712" r:id="rId69"/>
    <p:sldId id="1670" r:id="rId70"/>
    <p:sldId id="1671" r:id="rId71"/>
    <p:sldId id="1672" r:id="rId72"/>
    <p:sldId id="1689" r:id="rId73"/>
    <p:sldId id="323" r:id="rId74"/>
    <p:sldId id="1703" r:id="rId75"/>
    <p:sldId id="1674" r:id="rId76"/>
    <p:sldId id="1685" r:id="rId77"/>
    <p:sldId id="1677" r:id="rId78"/>
    <p:sldId id="1704" r:id="rId79"/>
    <p:sldId id="1705" r:id="rId80"/>
    <p:sldId id="1706" r:id="rId81"/>
    <p:sldId id="1676" r:id="rId82"/>
    <p:sldId id="1707" r:id="rId83"/>
    <p:sldId id="1687" r:id="rId84"/>
    <p:sldId id="1713" r:id="rId85"/>
    <p:sldId id="1714" r:id="rId86"/>
    <p:sldId id="1675" r:id="rId87"/>
    <p:sldId id="1666" r:id="rId88"/>
    <p:sldId id="1667" r:id="rId89"/>
    <p:sldId id="1690" r:id="rId90"/>
    <p:sldId id="1697" r:id="rId91"/>
    <p:sldId id="1695" r:id="rId92"/>
    <p:sldId id="1698" r:id="rId93"/>
    <p:sldId id="1700" r:id="rId94"/>
    <p:sldId id="1701" r:id="rId95"/>
    <p:sldId id="1715" r:id="rId96"/>
    <p:sldId id="1716" r:id="rId97"/>
    <p:sldId id="360" r:id="rId98"/>
    <p:sldId id="1655" r:id="rId99"/>
    <p:sldId id="1656" r:id="rId100"/>
    <p:sldId id="1657" r:id="rId101"/>
    <p:sldId id="364" r:id="rId102"/>
    <p:sldId id="1658" r:id="rId103"/>
    <p:sldId id="1659" r:id="rId104"/>
    <p:sldId id="1660" r:id="rId105"/>
    <p:sldId id="1661" r:id="rId106"/>
    <p:sldId id="1663" r:id="rId107"/>
    <p:sldId id="1662" r:id="rId108"/>
    <p:sldId id="1664" r:id="rId109"/>
    <p:sldId id="1665" r:id="rId110"/>
  </p:sldIdLst>
  <p:sldSz cx="12192000" cy="6858000"/>
  <p:notesSz cx="7315200" cy="96012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521415D9-36F7-43E2-AB2F-B90AF26B5E84}">
      <p14:sectionLst xmlns:p14="http://schemas.microsoft.com/office/powerpoint/2010/main">
        <p14:section name="Default Section" id="{419FD5A6-BCF4-4335-A893-832FF9296AC3}">
          <p14:sldIdLst>
            <p14:sldId id="1516"/>
            <p14:sldId id="1531"/>
            <p14:sldId id="1520"/>
            <p14:sldId id="1596"/>
            <p14:sldId id="1602"/>
            <p14:sldId id="1583"/>
            <p14:sldId id="1628"/>
            <p14:sldId id="1630"/>
            <p14:sldId id="1642"/>
            <p14:sldId id="1643"/>
            <p14:sldId id="1532"/>
            <p14:sldId id="263"/>
            <p14:sldId id="271"/>
            <p14:sldId id="1600"/>
            <p14:sldId id="1644"/>
            <p14:sldId id="1702"/>
            <p14:sldId id="287"/>
            <p14:sldId id="1623"/>
            <p14:sldId id="1691"/>
            <p14:sldId id="1367"/>
            <p14:sldId id="1350"/>
            <p14:sldId id="1369"/>
            <p14:sldId id="1601"/>
            <p14:sldId id="261"/>
            <p14:sldId id="1694"/>
            <p14:sldId id="1541"/>
            <p14:sldId id="1539"/>
            <p14:sldId id="1540"/>
            <p14:sldId id="1542"/>
            <p14:sldId id="1621"/>
            <p14:sldId id="1688"/>
            <p14:sldId id="1610"/>
            <p14:sldId id="1612"/>
            <p14:sldId id="1614"/>
            <p14:sldId id="1613"/>
            <p14:sldId id="1622"/>
            <p14:sldId id="1616"/>
            <p14:sldId id="1617"/>
            <p14:sldId id="1708"/>
            <p14:sldId id="1709"/>
            <p14:sldId id="1710"/>
            <p14:sldId id="1627"/>
            <p14:sldId id="1624"/>
            <p14:sldId id="1626"/>
            <p14:sldId id="1678"/>
            <p14:sldId id="1680"/>
            <p14:sldId id="1681"/>
            <p14:sldId id="1682"/>
            <p14:sldId id="1683"/>
            <p14:sldId id="1684"/>
            <p14:sldId id="1551"/>
            <p14:sldId id="1590"/>
            <p14:sldId id="1582"/>
            <p14:sldId id="1584"/>
            <p14:sldId id="1585"/>
            <p14:sldId id="1586"/>
            <p14:sldId id="1587"/>
            <p14:sldId id="1588"/>
            <p14:sldId id="1638"/>
            <p14:sldId id="1640"/>
            <p14:sldId id="1632"/>
            <p14:sldId id="1633"/>
            <p14:sldId id="1637"/>
            <p14:sldId id="1634"/>
            <p14:sldId id="1639"/>
            <p14:sldId id="1635"/>
            <p14:sldId id="1711"/>
            <p14:sldId id="1712"/>
            <p14:sldId id="1670"/>
            <p14:sldId id="1671"/>
            <p14:sldId id="1672"/>
            <p14:sldId id="1689"/>
            <p14:sldId id="323"/>
            <p14:sldId id="1703"/>
            <p14:sldId id="1674"/>
            <p14:sldId id="1685"/>
            <p14:sldId id="1677"/>
            <p14:sldId id="1704"/>
            <p14:sldId id="1705"/>
            <p14:sldId id="1706"/>
            <p14:sldId id="1676"/>
            <p14:sldId id="1707"/>
            <p14:sldId id="1687"/>
            <p14:sldId id="1713"/>
            <p14:sldId id="1714"/>
            <p14:sldId id="1675"/>
            <p14:sldId id="1666"/>
            <p14:sldId id="1667"/>
            <p14:sldId id="1690"/>
            <p14:sldId id="1697"/>
            <p14:sldId id="1695"/>
            <p14:sldId id="1698"/>
            <p14:sldId id="1700"/>
            <p14:sldId id="1701"/>
            <p14:sldId id="1715"/>
            <p14:sldId id="1716"/>
            <p14:sldId id="360"/>
            <p14:sldId id="1655"/>
            <p14:sldId id="1656"/>
            <p14:sldId id="1657"/>
            <p14:sldId id="364"/>
            <p14:sldId id="1658"/>
            <p14:sldId id="1659"/>
            <p14:sldId id="1660"/>
            <p14:sldId id="1661"/>
            <p14:sldId id="1663"/>
            <p14:sldId id="1662"/>
            <p14:sldId id="1664"/>
            <p14:sldId id="16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orient="horz" pos="2160" userDrawn="1">
          <p15:clr>
            <a:srgbClr val="A4A3A4"/>
          </p15:clr>
        </p15:guide>
        <p15:guide id="6" orient="horz" pos="40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9C6FF"/>
    <a:srgbClr val="FF3D3D"/>
    <a:srgbClr val="FFB7B7"/>
    <a:srgbClr val="D9D9D9"/>
    <a:srgbClr val="FFFFFF"/>
    <a:srgbClr val="909738"/>
    <a:srgbClr val="CC0000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B7B493-E510-4001-A6E9-E6975CE99842}">
  <a:tblStyle styleId="{67B7B493-E510-4001-A6E9-E6975CE99842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5E7E7"/>
          </a:solidFill>
        </a:fill>
      </a:tcStyle>
    </a:wholeTbl>
    <a:band1H>
      <a:tcStyle>
        <a:tcBdr/>
        <a:fill>
          <a:solidFill>
            <a:srgbClr val="EACBCB"/>
          </a:solidFill>
        </a:fill>
      </a:tcStyle>
    </a:band1H>
    <a:band1V>
      <a:tcStyle>
        <a:tcBdr/>
        <a:fill>
          <a:solidFill>
            <a:srgbClr val="EACBCB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7CC19C0F-EF79-480A-A534-E00E63AAA292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5E7E7"/>
          </a:solidFill>
        </a:fill>
      </a:tcStyle>
    </a:wholeTbl>
    <a:band1H>
      <a:tcStyle>
        <a:tcBdr/>
        <a:fill>
          <a:solidFill>
            <a:srgbClr val="EACBCB"/>
          </a:solidFill>
        </a:fill>
      </a:tcStyle>
    </a:band1H>
    <a:band1V>
      <a:tcStyle>
        <a:tcBdr/>
        <a:fill>
          <a:solidFill>
            <a:srgbClr val="EACBCB"/>
          </a:solidFill>
        </a:fill>
      </a:tcStyle>
    </a:band1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94" autoAdjust="0"/>
    <p:restoredTop sz="85953" autoAdjust="0"/>
  </p:normalViewPr>
  <p:slideViewPr>
    <p:cSldViewPr snapToGrid="0">
      <p:cViewPr varScale="1">
        <p:scale>
          <a:sx n="120" d="100"/>
          <a:sy n="120" d="100"/>
        </p:scale>
        <p:origin x="132" y="882"/>
      </p:cViewPr>
      <p:guideLst>
        <p:guide orient="horz" pos="792"/>
        <p:guide pos="3840"/>
        <p:guide pos="384"/>
        <p:guide pos="7296"/>
        <p:guide orient="horz" pos="2160"/>
        <p:guide orient="horz" pos="4080"/>
      </p:guideLst>
    </p:cSldViewPr>
  </p:slideViewPr>
  <p:outlineViewPr>
    <p:cViewPr>
      <p:scale>
        <a:sx n="33" d="100"/>
        <a:sy n="33" d="100"/>
      </p:scale>
      <p:origin x="0" y="-43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1" d="100"/>
          <a:sy n="111" d="100"/>
        </p:scale>
        <p:origin x="305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handoutMaster" Target="handoutMasters/handoutMaster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6314A-F8BC-4444-B894-442D65543F59}" type="datetimeFigureOut">
              <a:rPr lang="en-US" smtClean="0"/>
              <a:t>2/23/2021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618C89-D2B0-41B3-A379-FF72B8E64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026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583" cy="4803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4144617" y="0"/>
            <a:ext cx="3170583" cy="4803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457200" y="719138"/>
            <a:ext cx="6400800" cy="36004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975692" y="4561226"/>
            <a:ext cx="5363816" cy="432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360"/>
              </a:spcBef>
              <a:spcAft>
                <a:spcPts val="0"/>
              </a:spcAft>
              <a:defRPr/>
            </a:lvl1pPr>
            <a:lvl2pPr marL="457200" marR="0" indent="0" algn="l" rtl="0">
              <a:spcBef>
                <a:spcPts val="360"/>
              </a:spcBef>
              <a:spcAft>
                <a:spcPts val="0"/>
              </a:spcAft>
              <a:defRPr/>
            </a:lvl2pPr>
            <a:lvl3pPr marL="914400" marR="0" indent="0" algn="l" rtl="0">
              <a:spcBef>
                <a:spcPts val="360"/>
              </a:spcBef>
              <a:spcAft>
                <a:spcPts val="0"/>
              </a:spcAft>
              <a:defRPr/>
            </a:lvl3pPr>
            <a:lvl4pPr marL="1371600" marR="0" indent="0" algn="l" rtl="0">
              <a:spcBef>
                <a:spcPts val="360"/>
              </a:spcBef>
              <a:spcAft>
                <a:spcPts val="0"/>
              </a:spcAft>
              <a:defRPr/>
            </a:lvl4pPr>
            <a:lvl5pPr marL="1828800" marR="0" indent="0" algn="l" rtl="0">
              <a:spcBef>
                <a:spcPts val="36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9120813"/>
            <a:ext cx="3170583" cy="4803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 marL="4572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2pPr>
            <a:lvl3pPr marL="9144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3pPr>
            <a:lvl4pPr marL="13716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4pPr>
            <a:lvl5pPr marL="1828800" marR="0" indent="0" algn="l" rtl="0">
              <a:lnSpc>
                <a:spcPct val="80000"/>
              </a:lnSpc>
              <a:spcBef>
                <a:spcPts val="360"/>
              </a:spcBef>
              <a:spcAft>
                <a:spcPts val="0"/>
              </a:spcAft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4144617" y="9120813"/>
            <a:ext cx="3170583" cy="480386"/>
          </a:xfrm>
          <a:prstGeom prst="rect">
            <a:avLst/>
          </a:prstGeom>
          <a:noFill/>
          <a:ln>
            <a:noFill/>
          </a:ln>
        </p:spPr>
        <p:txBody>
          <a:bodyPr lIns="96625" tIns="48300" rIns="96625" bIns="48300" anchor="b" anchorCtr="0">
            <a:noAutofit/>
          </a:bodyPr>
          <a:lstStyle>
            <a:lvl1pPr marL="0" marR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 baseline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159318"/>
      </p:ext>
    </p:extLst>
  </p:cSld>
  <p:clrMap bg1="lt1" tx1="dk1" bg2="dk2" tx2="lt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71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foli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7114" y="1457325"/>
            <a:ext cx="3544886" cy="3906838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347355" y="1168400"/>
            <a:ext cx="9421091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3600"/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/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/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/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790703" y="3219450"/>
            <a:ext cx="85343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  <a:defRPr sz="2400"/>
            </a:lvl1pPr>
            <a:lvl2pPr marL="457200" marR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Courier New"/>
              <a:buNone/>
              <a:defRPr/>
            </a:lvl2pPr>
            <a:lvl3pPr marL="914400" marR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  <a:defRPr/>
            </a:lvl3pPr>
            <a:lvl4pPr marL="1371600" marR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Noto Symbol"/>
              <a:buNone/>
              <a:defRPr/>
            </a:lvl5pPr>
            <a:lvl6pPr marL="2286000" marR="0" indent="0" algn="ctr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Arial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pic>
        <p:nvPicPr>
          <p:cNvPr id="167" name="Shape 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9732"/>
            <a:ext cx="9144000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Shape 19"/>
          <p:cNvPicPr preferRelativeResize="0"/>
          <p:nvPr/>
        </p:nvPicPr>
        <p:blipFill rotWithShape="1">
          <a:blip r:embed="rId3">
            <a:alphaModFix/>
          </a:blip>
          <a:srcRect l="66445"/>
          <a:stretch/>
        </p:blipFill>
        <p:spPr>
          <a:xfrm>
            <a:off x="9132094" y="-9732"/>
            <a:ext cx="3068250" cy="914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7409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REEN_1content">
    <p:bg>
      <p:bgPr>
        <a:gradFill flip="none" rotWithShape="1">
          <a:gsLst>
            <a:gs pos="0">
              <a:schemeClr val="accent4">
                <a:lumMod val="90000"/>
                <a:lumOff val="10000"/>
              </a:schemeClr>
            </a:gs>
            <a:gs pos="4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90000"/>
                <a:lumOff val="1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F40758-4A94-4C49-96B5-46C18A3177F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5120640" cy="4848225"/>
          </a:xfrm>
          <a:solidFill>
            <a:schemeClr val="bg1">
              <a:alpha val="3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447E5E4-2527-4B4F-99CE-F626EC2131D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4848225"/>
          </a:xfrm>
          <a:solidFill>
            <a:schemeClr val="bg1">
              <a:alpha val="3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7862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GREEN_1content">
    <p:bg>
      <p:bgPr>
        <a:gradFill flip="none" rotWithShape="1">
          <a:gsLst>
            <a:gs pos="0">
              <a:schemeClr val="accent4">
                <a:lumMod val="90000"/>
                <a:lumOff val="10000"/>
              </a:schemeClr>
            </a:gs>
            <a:gs pos="4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90000"/>
                <a:lumOff val="1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86C483-D303-48CA-995F-C3D655EE1A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1752600"/>
          </a:xfrm>
          <a:solidFill>
            <a:schemeClr val="bg1">
              <a:lumMod val="85000"/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4AA38D-2FCB-4AA8-A3F3-724B72A020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14401" y="3429000"/>
            <a:ext cx="10363200" cy="3022599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30281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3095293"/>
            <a:ext cx="10363200" cy="1619915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914400" y="4714875"/>
            <a:ext cx="10363200" cy="1257300"/>
          </a:xfrm>
        </p:spPr>
        <p:txBody>
          <a:bodyPr/>
          <a:lstStyle>
            <a:lvl1pPr marL="123825" indent="0" algn="ctr">
              <a:buNone/>
              <a:defRPr sz="3600"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4421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_2vert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AD48DC9-F973-43EF-89CD-2854DBC93AA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4437246"/>
            <a:ext cx="10782300" cy="1687329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FEFB861-5D38-4361-B2F3-191DF493122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87403" y="1276348"/>
            <a:ext cx="10782300" cy="308389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18468208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2vert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4437246"/>
            <a:ext cx="10782300" cy="1687329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5"/>
          </p:nvPr>
        </p:nvSpPr>
        <p:spPr>
          <a:xfrm>
            <a:off x="787403" y="1276348"/>
            <a:ext cx="10782300" cy="308389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57935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_2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6E50CD-40C8-49C4-A0A3-B60B4ECE05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A34422-0D43-4BBC-AE1F-7148503105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080396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_2-2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6E50CD-40C8-49C4-A0A3-B60B4ECE05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A34422-0D43-4BBC-AE1F-7148503105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2417827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C2EC76A-0DBB-4794-81FF-2CD9FB95B8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49061" y="3706748"/>
            <a:ext cx="5120640" cy="2417827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6610932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2horiz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117023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_2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6E50CD-40C8-49C4-A0A3-B60B4ECE05E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2" y="1276350"/>
            <a:ext cx="628091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1A34422-0D43-4BBC-AE1F-7148503105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214617" y="1276349"/>
            <a:ext cx="4355084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9719846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_CodeExpl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F93DD9-0F28-4865-BA45-E91EFA2B528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4202926"/>
            <a:ext cx="10782300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4BC6B5C-FA95-4733-9594-2AF0E066BCA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298132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4584303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Y_1content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1078230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457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9456527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CodeExp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393702" y="3746500"/>
            <a:ext cx="5308597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1" y="1066800"/>
            <a:ext cx="6096000" cy="2530475"/>
          </a:xfrm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C53317-5845-4F6B-B379-0F0A2A95071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096001" y="1066800"/>
            <a:ext cx="6095999" cy="2530475"/>
          </a:xfrm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C66964-E5A8-4D87-B374-D1086EA3D7D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489703" y="3746500"/>
            <a:ext cx="5308597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947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AR_CodeExp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632702" y="1066800"/>
            <a:ext cx="4454523" cy="25304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7410449" cy="253047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5C53317-5845-4F6B-B379-0F0A2A95071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0" y="3768725"/>
            <a:ext cx="7410448" cy="253047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C66964-E5A8-4D87-B374-D1086EA3D7D9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632702" y="3768725"/>
            <a:ext cx="4454523" cy="25304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09321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R_CodeExp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3746500"/>
            <a:ext cx="10782300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-1" y="1066800"/>
            <a:ext cx="12191999" cy="2530475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80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44540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R_CodeExplLarge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4075386"/>
            <a:ext cx="10782300" cy="2049189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2953407"/>
          </a:xfrm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5643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CodeExplLargeHoriz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6337300" cy="5384800"/>
          </a:xfrm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5A51F5B-959A-4B4A-87A9-62B8CD2ADC2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95280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_CodeExplLarge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A2130D-CBA0-479E-98E5-DE06275175B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6337300" cy="5384800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985B90D-7CD7-4A48-A704-96E9B9CB3DE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276349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937586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compare_w_title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4572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A2130D-CBA0-479E-98E5-DE06275175B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2057399"/>
            <a:ext cx="6000750" cy="402907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0626E2-192F-42C0-862A-13452E8104E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91248" y="2057399"/>
            <a:ext cx="6000751" cy="402907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4B7EB24-2077-401B-8914-CFCEDD05BCF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" y="1473200"/>
            <a:ext cx="6000749" cy="584200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1D97D15-3745-469A-A41E-9CBF1DA69C7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91248" y="1473200"/>
            <a:ext cx="6000751" cy="584200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9431843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EY_CodeExplLarge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7F881F5-0382-4048-95CA-A7CC65DB90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512064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DC73E06-163D-4376-B5C9-D4B71D7C70E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908042" y="1066800"/>
            <a:ext cx="6283957" cy="5791200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96146577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Y_CodeExplLargeHoriz">
    <p:bg>
      <p:bgPr>
        <a:gradFill flip="none" rotWithShape="1">
          <a:gsLst>
            <a:gs pos="0">
              <a:schemeClr val="bg1">
                <a:lumMod val="75000"/>
              </a:schemeClr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2" name="Rectangle 1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8A2130D-CBA0-479E-98E5-DE06275175B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5384800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62918981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CodeExpl_SideBar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6143625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520703" y="3746500"/>
            <a:ext cx="7023097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520703" y="1066800"/>
            <a:ext cx="7023097" cy="2530475"/>
          </a:xfrm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7972425" y="0"/>
            <a:ext cx="4219575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5"/>
          </p:nvPr>
        </p:nvSpPr>
        <p:spPr>
          <a:xfrm>
            <a:off x="8172451" y="1276350"/>
            <a:ext cx="3817751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6"/>
          </p:nvPr>
        </p:nvSpPr>
        <p:spPr>
          <a:xfrm>
            <a:off x="8172450" y="112958"/>
            <a:ext cx="3817751" cy="857250"/>
          </a:xfrm>
        </p:spPr>
        <p:txBody>
          <a:bodyPr anchor="ctr"/>
          <a:lstStyle>
            <a:lvl1pPr marL="123825" indent="0" algn="ctr">
              <a:buNone/>
              <a:defRPr sz="2800" b="1"/>
            </a:lvl1pPr>
            <a:lvl2pPr marL="57912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56049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R_1content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1078230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74609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Code_SideBar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6143625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520703" y="1066800"/>
            <a:ext cx="7023097" cy="5057775"/>
          </a:xfrm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7972425" y="0"/>
            <a:ext cx="4219575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quarter" idx="15"/>
          </p:nvPr>
        </p:nvSpPr>
        <p:spPr>
          <a:xfrm>
            <a:off x="8172451" y="1276350"/>
            <a:ext cx="3817751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Content Placeholder 12"/>
          <p:cNvSpPr>
            <a:spLocks noGrp="1"/>
          </p:cNvSpPr>
          <p:nvPr>
            <p:ph sz="quarter" idx="16"/>
          </p:nvPr>
        </p:nvSpPr>
        <p:spPr>
          <a:xfrm>
            <a:off x="8172450" y="112958"/>
            <a:ext cx="3817751" cy="857250"/>
          </a:xfrm>
        </p:spPr>
        <p:txBody>
          <a:bodyPr anchor="ctr"/>
          <a:lstStyle>
            <a:lvl1pPr marL="123825" indent="0" algn="ctr">
              <a:buNone/>
              <a:defRPr sz="2800" b="1"/>
            </a:lvl1pPr>
            <a:lvl2pPr marL="57912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474034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TitleOnly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17240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S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0114B-B78B-4338-870A-A08313FCA3A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060CB4-BCA6-4495-847D-4A8BFB5F9A6E}"/>
              </a:ext>
            </a:extLst>
          </p:cNvPr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988074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Nur Tite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91809" y="55808"/>
            <a:ext cx="6967902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550914" y="1276350"/>
            <a:ext cx="7249692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841248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8351520" y="0"/>
            <a:ext cx="384048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4"/>
          </p:nvPr>
        </p:nvSpPr>
        <p:spPr>
          <a:xfrm>
            <a:off x="8563829" y="1276350"/>
            <a:ext cx="3426373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8563828" y="112958"/>
            <a:ext cx="3426373" cy="857250"/>
          </a:xfrm>
        </p:spPr>
        <p:txBody>
          <a:bodyPr anchor="ctr"/>
          <a:lstStyle>
            <a:lvl1pPr marL="123825" indent="0" algn="ctr">
              <a:buNone/>
              <a:defRPr sz="2800" b="1"/>
            </a:lvl1pPr>
            <a:lvl2pPr marL="57912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34140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Nur Tite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91809" y="55808"/>
            <a:ext cx="6967902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841248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2" name="Rectangle 1"/>
          <p:cNvSpPr/>
          <p:nvPr userDrawn="1"/>
        </p:nvSpPr>
        <p:spPr>
          <a:xfrm>
            <a:off x="8351520" y="0"/>
            <a:ext cx="384048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quarter" idx="14"/>
          </p:nvPr>
        </p:nvSpPr>
        <p:spPr>
          <a:xfrm>
            <a:off x="8563829" y="1276350"/>
            <a:ext cx="3426373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5"/>
          </p:nvPr>
        </p:nvSpPr>
        <p:spPr>
          <a:xfrm>
            <a:off x="8563828" y="112958"/>
            <a:ext cx="3426373" cy="857250"/>
          </a:xfrm>
        </p:spPr>
        <p:txBody>
          <a:bodyPr anchor="ctr"/>
          <a:lstStyle>
            <a:lvl1pPr marL="123825" indent="0" algn="ctr">
              <a:buNone/>
              <a:defRPr sz="2800" b="1"/>
            </a:lvl1pPr>
            <a:lvl2pPr marL="579120" indent="0">
              <a:buNone/>
              <a:defRPr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2584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_BottomBar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4360243"/>
            <a:ext cx="12192000" cy="24977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4437245"/>
            <a:ext cx="10782300" cy="2296929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quarter" idx="15"/>
          </p:nvPr>
        </p:nvSpPr>
        <p:spPr>
          <a:xfrm>
            <a:off x="787403" y="1276348"/>
            <a:ext cx="10782300" cy="308389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833702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97828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Nur Tite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3746500"/>
            <a:ext cx="10782300" cy="237807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7" name="Content Placeholder 2"/>
          <p:cNvSpPr>
            <a:spLocks noGrp="1"/>
          </p:cNvSpPr>
          <p:nvPr>
            <p:ph sz="quarter" idx="14"/>
          </p:nvPr>
        </p:nvSpPr>
        <p:spPr>
          <a:xfrm>
            <a:off x="787403" y="1066800"/>
            <a:ext cx="10782300" cy="2530475"/>
          </a:xfrm>
        </p:spPr>
        <p:txBody>
          <a:bodyPr/>
          <a:lstStyle>
            <a:lvl1pPr marL="123825" indent="0">
              <a:spcBef>
                <a:spcPts val="600"/>
              </a:spcBef>
              <a:buFontTx/>
              <a:buNone/>
              <a:defRPr sz="1800"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73583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7_Nur Titel">
    <p:bg>
      <p:bgPr>
        <a:solidFill>
          <a:schemeClr val="bg1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762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10782300" cy="4848225"/>
          </a:xfrm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Shape 19"/>
          <p:cNvPicPr preferRelativeResize="0"/>
          <p:nvPr userDrawn="1"/>
        </p:nvPicPr>
        <p:blipFill rotWithShape="1">
          <a:blip r:embed="rId2">
            <a:alphaModFix/>
          </a:blip>
          <a:srcRect l="66445" t="87793"/>
          <a:stretch/>
        </p:blipFill>
        <p:spPr>
          <a:xfrm>
            <a:off x="0" y="0"/>
            <a:ext cx="12192000" cy="11161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74551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EEN_1content">
    <p:bg>
      <p:bgPr>
        <a:gradFill flip="none" rotWithShape="1">
          <a:gsLst>
            <a:gs pos="0">
              <a:schemeClr val="accent5">
                <a:lumMod val="66000"/>
                <a:lumOff val="34000"/>
              </a:schemeClr>
            </a:gs>
            <a:gs pos="72000">
              <a:srgbClr val="E8C77C"/>
            </a:gs>
            <a:gs pos="30000">
              <a:schemeClr val="accent5">
                <a:lumMod val="84000"/>
                <a:lumOff val="16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A76A46-CBF4-4E40-9D4B-E9F8F0CDED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10782300" cy="484822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70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REEN_1content">
    <p:bg>
      <p:bgPr>
        <a:gradFill flip="none" rotWithShape="1">
          <a:gsLst>
            <a:gs pos="0">
              <a:schemeClr val="accent5">
                <a:lumMod val="66000"/>
                <a:lumOff val="34000"/>
              </a:schemeClr>
            </a:gs>
            <a:gs pos="72000">
              <a:srgbClr val="E8C77C"/>
            </a:gs>
            <a:gs pos="30000">
              <a:schemeClr val="accent5">
                <a:lumMod val="84000"/>
                <a:lumOff val="16000"/>
              </a:schemeClr>
            </a:gs>
            <a:gs pos="100000">
              <a:schemeClr val="accent5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A76A46-CBF4-4E40-9D4B-E9F8F0CDED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1"/>
            <a:ext cx="10782300" cy="2838450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22479F-7FB6-497F-835A-ACF4370536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3" y="4219576"/>
            <a:ext cx="10782300" cy="2251074"/>
          </a:xfrm>
          <a:solidFill>
            <a:schemeClr val="bg1">
              <a:lumMod val="85000"/>
              <a:alpha val="7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31479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_1content">
    <p:bg>
      <p:bgPr>
        <a:gradFill flip="none" rotWithShape="1">
          <a:gsLst>
            <a:gs pos="0">
              <a:schemeClr val="accent4"/>
            </a:gs>
            <a:gs pos="46000">
              <a:schemeClr val="accent4">
                <a:lumMod val="51000"/>
                <a:lumOff val="49000"/>
              </a:schemeClr>
            </a:gs>
            <a:gs pos="100000">
              <a:schemeClr val="accent4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A76A46-CBF4-4E40-9D4B-E9F8F0CDED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1276350"/>
            <a:ext cx="10782300" cy="484822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0764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GREEN_1content">
    <p:bg>
      <p:bgPr>
        <a:gradFill flip="none" rotWithShape="1">
          <a:gsLst>
            <a:gs pos="0">
              <a:schemeClr val="accent4"/>
            </a:gs>
            <a:gs pos="46000">
              <a:schemeClr val="accent4">
                <a:lumMod val="51000"/>
                <a:lumOff val="49000"/>
              </a:schemeClr>
            </a:gs>
            <a:gs pos="100000">
              <a:schemeClr val="accent4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A76A46-CBF4-4E40-9D4B-E9F8F0CDED6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3943350"/>
            <a:ext cx="10782300" cy="2181225"/>
          </a:xfrm>
          <a:solidFill>
            <a:schemeClr val="bg1">
              <a:alpha val="4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461B00-136E-4A4D-A419-8653DF63098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3" y="1276351"/>
            <a:ext cx="10782300" cy="2390774"/>
          </a:xfrm>
          <a:solidFill>
            <a:schemeClr val="bg1">
              <a:alpha val="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0343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GREEN_1content">
    <p:bg>
      <p:bgPr>
        <a:gradFill flip="none" rotWithShape="1">
          <a:gsLst>
            <a:gs pos="0">
              <a:schemeClr val="accent4">
                <a:lumMod val="90000"/>
                <a:lumOff val="10000"/>
              </a:schemeClr>
            </a:gs>
            <a:gs pos="4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90000"/>
                <a:lumOff val="1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86C483-D303-48CA-995F-C3D655EE1A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5384800"/>
          </a:xfrm>
          <a:solidFill>
            <a:srgbClr val="D9D9D9">
              <a:alpha val="69804"/>
            </a:srgb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8526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REEN_1content">
    <p:bg>
      <p:bgPr>
        <a:gradFill flip="none" rotWithShape="1">
          <a:gsLst>
            <a:gs pos="0">
              <a:schemeClr val="accent4">
                <a:lumMod val="90000"/>
                <a:lumOff val="10000"/>
              </a:schemeClr>
            </a:gs>
            <a:gs pos="46000">
              <a:schemeClr val="accent4">
                <a:lumMod val="40000"/>
                <a:lumOff val="60000"/>
              </a:schemeClr>
            </a:gs>
            <a:gs pos="100000">
              <a:schemeClr val="accent4">
                <a:lumMod val="90000"/>
                <a:lumOff val="1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3200"/>
            </a:lvl1pPr>
            <a:lvl2pPr algn="ctr" rtl="0">
              <a:spcBef>
                <a:spcPts val="0"/>
              </a:spcBef>
              <a:spcAft>
                <a:spcPts val="0"/>
              </a:spcAft>
              <a:defRPr/>
            </a:lvl2pPr>
            <a:lvl3pPr algn="ctr" rtl="0">
              <a:spcBef>
                <a:spcPts val="0"/>
              </a:spcBef>
              <a:spcAft>
                <a:spcPts val="0"/>
              </a:spcAft>
              <a:defRPr/>
            </a:lvl3pPr>
            <a:lvl4pPr algn="ctr" rtl="0">
              <a:spcBef>
                <a:spcPts val="0"/>
              </a:spcBef>
              <a:spcAft>
                <a:spcPts val="0"/>
              </a:spcAft>
              <a:defRPr/>
            </a:lvl4pPr>
            <a:lvl5pPr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6581001"/>
            <a:ext cx="37221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200" smtClean="0"/>
              <a:pPr algn="r">
                <a:buSzPct val="25000"/>
              </a:pPr>
              <a:t>‹#›</a:t>
            </a:fld>
            <a:endParaRPr lang="en-US" sz="1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C86C483-D303-48CA-995F-C3D655EE1A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6337300" cy="5384800"/>
          </a:xfrm>
          <a:solidFill>
            <a:schemeClr val="bg1">
              <a:lumMod val="85000"/>
              <a:alpha val="40000"/>
            </a:schemeClr>
          </a:solidFill>
        </p:spPr>
        <p:txBody>
          <a:bodyPr/>
          <a:lstStyle>
            <a:lvl1pPr marL="123825" indent="0">
              <a:spcBef>
                <a:spcPts val="0"/>
              </a:spcBef>
              <a:buFontTx/>
              <a:buNone/>
              <a:defRPr sz="1600" baseline="0">
                <a:latin typeface="Source Code Pro" panose="020B0509030403020204" pitchFamily="49" charset="0"/>
                <a:ea typeface="Source Code Pro" panose="020B0509030403020204" pitchFamily="49" charset="0"/>
                <a:cs typeface="Courier New" panose="02070309020205020404" pitchFamily="49" charset="0"/>
              </a:defRPr>
            </a:lvl1pPr>
            <a:lvl2pPr marL="579120" indent="0">
              <a:spcBef>
                <a:spcPts val="1200"/>
              </a:spcBef>
              <a:buFontTx/>
              <a:buNone/>
              <a:defRPr sz="18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4AA38D-2FCB-4AA8-A3F3-724B72A020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49061" y="1066800"/>
            <a:ext cx="5409564" cy="5384799"/>
          </a:xfrm>
          <a:solidFill>
            <a:schemeClr val="bg1">
              <a:alpha val="80000"/>
            </a:schemeClr>
          </a:solidFill>
        </p:spPr>
        <p:txBody>
          <a:bodyPr/>
          <a:lstStyle>
            <a:lvl1pPr marL="123825" indent="0">
              <a:spcBef>
                <a:spcPts val="1200"/>
              </a:spcBef>
              <a:buFontTx/>
              <a:buNone/>
              <a:defRPr sz="2400"/>
            </a:lvl1pPr>
            <a:lvl2pPr marL="579120" indent="0">
              <a:spcBef>
                <a:spcPts val="1200"/>
              </a:spcBef>
              <a:buFontTx/>
              <a:buNone/>
              <a:defRPr sz="2000">
                <a:solidFill>
                  <a:srgbClr val="0070C0"/>
                </a:solidFill>
              </a:defRPr>
            </a:lvl2pPr>
            <a:lvl3pPr marL="1054100" indent="0">
              <a:spcBef>
                <a:spcPts val="1200"/>
              </a:spcBef>
              <a:buFontTx/>
              <a:buNone/>
              <a:defRPr sz="2000">
                <a:solidFill>
                  <a:schemeClr val="accent2"/>
                </a:solidFill>
              </a:defRPr>
            </a:lvl3pPr>
            <a:lvl4pPr marL="1454150" indent="0">
              <a:spcBef>
                <a:spcPts val="1200"/>
              </a:spcBef>
              <a:buFontTx/>
              <a:buNone/>
              <a:defRPr sz="2000"/>
            </a:lvl4pPr>
            <a:lvl5pPr marL="1930400" indent="0">
              <a:spcBef>
                <a:spcPts val="1200"/>
              </a:spcBef>
              <a:buFontTx/>
              <a:buNone/>
              <a:defRPr sz="20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626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914400" y="304800"/>
            <a:ext cx="103632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buFont typeface="Helvetica Neue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914400" y="1447805"/>
            <a:ext cx="10363200" cy="4648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219075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Char char="▪"/>
              <a:defRPr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742950" marR="0" indent="-16383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Char char="o"/>
              <a:defRPr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143000" marR="0" indent="-88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Char char="−"/>
              <a:defRPr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00200" marR="0" indent="-14605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Char char="•"/>
              <a:defRPr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57400" marR="0" indent="-127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Helvetica Neue"/>
              <a:buChar char="▪"/>
              <a:defRPr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514600" marR="0" indent="-127000" algn="l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971800" marR="0" indent="-127000" algn="l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429000" marR="0" indent="-127000" algn="l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886200" marR="0" indent="-127000" algn="l" rtl="0">
              <a:spcBef>
                <a:spcPts val="400"/>
              </a:spcBef>
              <a:spcAft>
                <a:spcPts val="0"/>
              </a:spcAft>
              <a:buClr>
                <a:schemeClr val="folHlink"/>
              </a:buClr>
              <a:buFont typeface="Helvetica Neue"/>
              <a:buChar char="●"/>
              <a:defRPr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 dirty="0"/>
          </a:p>
        </p:txBody>
      </p:sp>
      <p:sp>
        <p:nvSpPr>
          <p:cNvPr id="11" name="Shape 11"/>
          <p:cNvSpPr/>
          <p:nvPr/>
        </p:nvSpPr>
        <p:spPr>
          <a:xfrm>
            <a:off x="3048003" y="6461125"/>
            <a:ext cx="1422399" cy="228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0818176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4" r:id="rId1"/>
    <p:sldLayoutId id="2147483740" r:id="rId2"/>
    <p:sldLayoutId id="2147483747" r:id="rId3"/>
    <p:sldLayoutId id="2147483775" r:id="rId4"/>
    <p:sldLayoutId id="2147483791" r:id="rId5"/>
    <p:sldLayoutId id="2147483688" r:id="rId6"/>
    <p:sldLayoutId id="2147483789" r:id="rId7"/>
    <p:sldLayoutId id="2147483785" r:id="rId8"/>
    <p:sldLayoutId id="2147483776" r:id="rId9"/>
    <p:sldLayoutId id="2147483793" r:id="rId10"/>
    <p:sldLayoutId id="2147483792" r:id="rId11"/>
    <p:sldLayoutId id="2147483746" r:id="rId12"/>
    <p:sldLayoutId id="2147483769" r:id="rId13"/>
    <p:sldLayoutId id="2147483751" r:id="rId14"/>
    <p:sldLayoutId id="2147483770" r:id="rId15"/>
    <p:sldLayoutId id="2147483780" r:id="rId16"/>
    <p:sldLayoutId id="2147483755" r:id="rId17"/>
    <p:sldLayoutId id="2147483781" r:id="rId18"/>
    <p:sldLayoutId id="2147483771" r:id="rId19"/>
    <p:sldLayoutId id="2147483760" r:id="rId20"/>
    <p:sldLayoutId id="2147483784" r:id="rId21"/>
    <p:sldLayoutId id="2147483779" r:id="rId22"/>
    <p:sldLayoutId id="2147483773" r:id="rId23"/>
    <p:sldLayoutId id="2147483774" r:id="rId24"/>
    <p:sldLayoutId id="2147483788" r:id="rId25"/>
    <p:sldLayoutId id="2147483804" r:id="rId26"/>
    <p:sldLayoutId id="2147483797" r:id="rId27"/>
    <p:sldLayoutId id="2147483790" r:id="rId28"/>
    <p:sldLayoutId id="2147483761" r:id="rId29"/>
    <p:sldLayoutId id="2147483762" r:id="rId30"/>
    <p:sldLayoutId id="2147483749" r:id="rId31"/>
    <p:sldLayoutId id="2147483778" r:id="rId32"/>
    <p:sldLayoutId id="2147483750" r:id="rId33"/>
    <p:sldLayoutId id="2147483752" r:id="rId34"/>
    <p:sldLayoutId id="2147483754" r:id="rId35"/>
    <p:sldLayoutId id="2147483772" r:id="rId36"/>
    <p:sldLayoutId id="2147483802" r:id="rId37"/>
    <p:sldLayoutId id="2147483803" r:id="rId38"/>
  </p:sldLayoutIdLst>
  <p:hf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2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8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51.xml"/><Relationship Id="rId3" Type="http://schemas.openxmlformats.org/officeDocument/2006/relationships/slide" Target="slide5.xml"/><Relationship Id="rId7" Type="http://schemas.openxmlformats.org/officeDocument/2006/relationships/slide" Target="slide4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3.xml"/><Relationship Id="rId11" Type="http://schemas.openxmlformats.org/officeDocument/2006/relationships/slide" Target="slide97.xml"/><Relationship Id="rId5" Type="http://schemas.openxmlformats.org/officeDocument/2006/relationships/slide" Target="slide18.xml"/><Relationship Id="rId10" Type="http://schemas.openxmlformats.org/officeDocument/2006/relationships/slide" Target="slide87.xml"/><Relationship Id="rId4" Type="http://schemas.openxmlformats.org/officeDocument/2006/relationships/slide" Target="slide11.xml"/><Relationship Id="rId9" Type="http://schemas.openxmlformats.org/officeDocument/2006/relationships/slide" Target="slide6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2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slide" Target="slide51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hyperlink" Target="https://stringr.tidyverse.org/articles/regular-expressions.html" TargetMode="Externa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E24D6D1-0E8F-4406-ACFB-F057353761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Tools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626EDE8-67E4-4E9F-A8F7-4461BDE7AE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(3) Data Organization I</a:t>
            </a:r>
          </a:p>
        </p:txBody>
      </p:sp>
    </p:spTree>
    <p:extLst>
      <p:ext uri="{BB962C8B-B14F-4D97-AF65-F5344CB8AC3E}">
        <p14:creationId xmlns:p14="http://schemas.microsoft.com/office/powerpoint/2010/main" val="1839253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331268A-53A0-439B-BF0A-501CB7AE1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pipe streamlines code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C37E072-334E-49CA-A191-D72B348B2A9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2057399"/>
            <a:ext cx="6096000" cy="4029075"/>
          </a:xfrm>
        </p:spPr>
        <p:txBody>
          <a:bodyPr/>
          <a:lstStyle/>
          <a:p>
            <a:r>
              <a:rPr lang="en-US" sz="1400" dirty="0">
                <a:solidFill>
                  <a:srgbClr val="008000"/>
                </a:solidFill>
                <a:latin typeface="Courier New" panose="02070309020205020404" pitchFamily="49" charset="0"/>
              </a:rPr>
              <a:t>#group by destination</a:t>
            </a:r>
            <a:endParaRPr lang="en-US" sz="1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by_dest</a:t>
            </a:r>
            <a:r>
              <a:rPr lang="en-US" sz="1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group_by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flights,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dest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8000"/>
                </a:solidFill>
                <a:latin typeface="Courier New" panose="02070309020205020404" pitchFamily="49" charset="0"/>
              </a:rPr>
              <a:t>#summarize count, distance, delay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summarise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by_dest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       	count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n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()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       	</a:t>
            </a:r>
            <a:r>
              <a:rPr lang="en-US" sz="1400" b="0" dirty="0" err="1">
                <a:solidFill>
                  <a:srgbClr val="8000FF"/>
                </a:solidFill>
                <a:latin typeface="Courier New" panose="02070309020205020404" pitchFamily="49" charset="0"/>
              </a:rPr>
              <a:t>dist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mean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distance, na.rm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       	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mean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arr_delay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na.rm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8000"/>
                </a:solidFill>
                <a:latin typeface="Courier New" panose="02070309020205020404" pitchFamily="49" charset="0"/>
              </a:rPr>
              <a:t>#remove extremely low counts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filter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count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8000"/>
                </a:solidFill>
                <a:latin typeface="Courier New" panose="02070309020205020404" pitchFamily="49" charset="0"/>
              </a:rPr>
              <a:t>20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dest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!=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8080"/>
                </a:solidFill>
                <a:latin typeface="Courier New" panose="02070309020205020404" pitchFamily="49" charset="0"/>
              </a:rPr>
              <a:t>"HNL"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8000"/>
                </a:solidFill>
                <a:latin typeface="Courier New" panose="02070309020205020404" pitchFamily="49" charset="0"/>
              </a:rPr>
              <a:t>#create a plot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ggplot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data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b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mapping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aes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x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 err="1">
                <a:solidFill>
                  <a:srgbClr val="8000FF"/>
                </a:solidFill>
                <a:latin typeface="Courier New" panose="02070309020205020404" pitchFamily="49" charset="0"/>
              </a:rPr>
              <a:t>dist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y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 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geom_point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aes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size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count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, alpha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0" dirty="0">
                <a:solidFill>
                  <a:srgbClr val="FF8000"/>
                </a:solidFill>
                <a:latin typeface="Courier New" panose="02070309020205020404" pitchFamily="49" charset="0"/>
              </a:rPr>
              <a:t>1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/</a:t>
            </a:r>
            <a:r>
              <a:rPr lang="en-US" sz="1400" b="0" dirty="0">
                <a:solidFill>
                  <a:srgbClr val="FF8000"/>
                </a:solidFill>
                <a:latin typeface="Courier New" panose="02070309020205020404" pitchFamily="49" charset="0"/>
              </a:rPr>
              <a:t>3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+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	  </a:t>
            </a:r>
            <a:r>
              <a:rPr lang="en-US" sz="14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geom_smooth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se 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4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400" b="1" dirty="0">
                <a:solidFill>
                  <a:srgbClr val="0000FF"/>
                </a:solidFill>
                <a:latin typeface="Courier New" panose="02070309020205020404" pitchFamily="49" charset="0"/>
              </a:rPr>
              <a:t>FALSE</a:t>
            </a:r>
            <a:r>
              <a:rPr lang="en-US" sz="14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4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2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02B127A-6E06-444E-BA14-C73964476D0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solidFill>
            <a:schemeClr val="accent5">
              <a:lumMod val="20000"/>
              <a:lumOff val="80000"/>
              <a:alpha val="40000"/>
            </a:schemeClr>
          </a:solidFill>
        </p:spPr>
        <p:txBody>
          <a:bodyPr/>
          <a:lstStyle/>
          <a:p>
            <a:r>
              <a:rPr lang="en-US" sz="1400" dirty="0">
                <a:solidFill>
                  <a:srgbClr val="000000"/>
                </a:solidFill>
              </a:rPr>
              <a:t>flights </a:t>
            </a:r>
            <a:r>
              <a:rPr lang="en-US" sz="1400" dirty="0">
                <a:solidFill>
                  <a:srgbClr val="804000"/>
                </a:solidFill>
              </a:rPr>
              <a:t>%&gt;%</a:t>
            </a:r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>
                <a:solidFill>
                  <a:srgbClr val="000000"/>
                </a:solidFill>
              </a:rPr>
              <a:t>   </a:t>
            </a:r>
            <a:r>
              <a:rPr lang="en-US" sz="1400" dirty="0" err="1">
                <a:solidFill>
                  <a:srgbClr val="000000"/>
                </a:solidFill>
              </a:rPr>
              <a:t>group_by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 err="1">
                <a:solidFill>
                  <a:srgbClr val="000000"/>
                </a:solidFill>
              </a:rPr>
              <a:t>dest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400" b="0" dirty="0">
                <a:solidFill>
                  <a:srgbClr val="000000"/>
                </a:solidFill>
              </a:rPr>
              <a:t>   </a:t>
            </a:r>
            <a:r>
              <a:rPr lang="en-US" sz="1400" b="0" dirty="0" err="1">
                <a:solidFill>
                  <a:srgbClr val="000000"/>
                </a:solidFill>
              </a:rPr>
              <a:t>summarise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000000"/>
                </a:solidFill>
              </a:rPr>
              <a:t>count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n</a:t>
            </a:r>
            <a:r>
              <a:rPr lang="en-US" sz="1400" b="1" dirty="0">
                <a:solidFill>
                  <a:srgbClr val="000080"/>
                </a:solidFill>
              </a:rPr>
              <a:t>()</a:t>
            </a:r>
            <a:r>
              <a:rPr lang="en-US" sz="14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400" b="0" dirty="0">
                <a:solidFill>
                  <a:srgbClr val="8000FF"/>
                </a:solidFill>
              </a:rPr>
              <a:t>     	</a:t>
            </a:r>
            <a:r>
              <a:rPr lang="en-US" sz="1400" b="0" dirty="0" err="1">
                <a:solidFill>
                  <a:srgbClr val="8000FF"/>
                </a:solidFill>
              </a:rPr>
              <a:t>dist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mean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000000"/>
                </a:solidFill>
              </a:rPr>
              <a:t>distance, na.rm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FF"/>
                </a:solidFill>
              </a:rPr>
              <a:t>TRUE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400" b="0" dirty="0">
                <a:solidFill>
                  <a:srgbClr val="8000FF"/>
                </a:solidFill>
              </a:rPr>
              <a:t>     	delay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mean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 err="1">
                <a:solidFill>
                  <a:srgbClr val="000000"/>
                </a:solidFill>
              </a:rPr>
              <a:t>arr_delay</a:t>
            </a:r>
            <a:r>
              <a:rPr lang="en-US" sz="1400" b="0" dirty="0">
                <a:solidFill>
                  <a:srgbClr val="000000"/>
                </a:solidFill>
              </a:rPr>
              <a:t>, na.rm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FF"/>
                </a:solidFill>
              </a:rPr>
              <a:t>TRUE</a:t>
            </a:r>
            <a:r>
              <a:rPr lang="en-US" sz="1400" b="1" dirty="0">
                <a:solidFill>
                  <a:srgbClr val="000080"/>
                </a:solidFill>
              </a:rPr>
              <a:t>))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   </a:t>
            </a:r>
            <a:r>
              <a:rPr lang="en-US" sz="1400" b="0" dirty="0">
                <a:solidFill>
                  <a:srgbClr val="8000FF"/>
                </a:solidFill>
              </a:rPr>
              <a:t>filter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000000"/>
                </a:solidFill>
              </a:rPr>
              <a:t>count </a:t>
            </a:r>
            <a:r>
              <a:rPr lang="en-US" sz="1400" b="1" dirty="0">
                <a:solidFill>
                  <a:srgbClr val="000080"/>
                </a:solidFill>
              </a:rPr>
              <a:t>&gt;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FF8000"/>
                </a:solidFill>
              </a:rPr>
              <a:t>20</a:t>
            </a:r>
            <a:r>
              <a:rPr lang="en-US" sz="1400" b="0" dirty="0">
                <a:solidFill>
                  <a:srgbClr val="000000"/>
                </a:solidFill>
              </a:rPr>
              <a:t>, </a:t>
            </a:r>
            <a:r>
              <a:rPr lang="en-US" sz="1400" b="0" dirty="0" err="1">
                <a:solidFill>
                  <a:srgbClr val="000000"/>
                </a:solidFill>
              </a:rPr>
              <a:t>dest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80"/>
                </a:solidFill>
              </a:rPr>
              <a:t>!=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8080"/>
                </a:solidFill>
              </a:rPr>
              <a:t>"HNL"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s-ES" sz="1400" b="0" dirty="0">
                <a:solidFill>
                  <a:srgbClr val="000000"/>
                </a:solidFill>
              </a:rPr>
              <a:t>   </a:t>
            </a:r>
            <a:r>
              <a:rPr lang="es-ES" sz="1400" b="0" dirty="0" err="1">
                <a:solidFill>
                  <a:srgbClr val="000000"/>
                </a:solidFill>
              </a:rPr>
              <a:t>ggplot</a:t>
            </a:r>
            <a:r>
              <a:rPr lang="es-ES" sz="1400" b="1" dirty="0">
                <a:solidFill>
                  <a:srgbClr val="000080"/>
                </a:solidFill>
              </a:rPr>
              <a:t>(</a:t>
            </a:r>
            <a:r>
              <a:rPr lang="es-ES" sz="1400" b="0" dirty="0">
                <a:solidFill>
                  <a:srgbClr val="000000"/>
                </a:solidFill>
              </a:rPr>
              <a:t>aes</a:t>
            </a:r>
            <a:r>
              <a:rPr lang="es-ES" sz="1400" b="1" dirty="0">
                <a:solidFill>
                  <a:srgbClr val="000080"/>
                </a:solidFill>
              </a:rPr>
              <a:t>(</a:t>
            </a:r>
            <a:r>
              <a:rPr lang="es-ES" sz="1400" b="0" dirty="0">
                <a:solidFill>
                  <a:srgbClr val="000000"/>
                </a:solidFill>
              </a:rPr>
              <a:t>x </a:t>
            </a:r>
            <a:r>
              <a:rPr lang="es-ES" sz="1400" b="1" dirty="0">
                <a:solidFill>
                  <a:srgbClr val="000080"/>
                </a:solidFill>
              </a:rPr>
              <a:t>=</a:t>
            </a:r>
            <a:r>
              <a:rPr lang="es-ES" sz="1400" b="0" dirty="0">
                <a:solidFill>
                  <a:srgbClr val="000000"/>
                </a:solidFill>
              </a:rPr>
              <a:t> </a:t>
            </a:r>
            <a:r>
              <a:rPr lang="es-ES" sz="1400" b="0" dirty="0" err="1">
                <a:solidFill>
                  <a:srgbClr val="8000FF"/>
                </a:solidFill>
              </a:rPr>
              <a:t>dist</a:t>
            </a:r>
            <a:r>
              <a:rPr lang="es-ES" sz="1400" b="0" dirty="0">
                <a:solidFill>
                  <a:srgbClr val="000000"/>
                </a:solidFill>
              </a:rPr>
              <a:t>, y </a:t>
            </a:r>
            <a:r>
              <a:rPr lang="es-ES" sz="1400" b="1" dirty="0">
                <a:solidFill>
                  <a:srgbClr val="000080"/>
                </a:solidFill>
              </a:rPr>
              <a:t>=</a:t>
            </a:r>
            <a:r>
              <a:rPr lang="es-ES" sz="1400" b="0" dirty="0">
                <a:solidFill>
                  <a:srgbClr val="000000"/>
                </a:solidFill>
              </a:rPr>
              <a:t> </a:t>
            </a:r>
            <a:r>
              <a:rPr lang="es-ES" sz="1400" b="0" dirty="0" err="1">
                <a:solidFill>
                  <a:srgbClr val="8000FF"/>
                </a:solidFill>
              </a:rPr>
              <a:t>delay</a:t>
            </a:r>
            <a:r>
              <a:rPr lang="es-ES" sz="1400" b="1" dirty="0">
                <a:solidFill>
                  <a:srgbClr val="000080"/>
                </a:solidFill>
              </a:rPr>
              <a:t>))</a:t>
            </a:r>
            <a:r>
              <a:rPr lang="es-ES" sz="1400" b="0" dirty="0">
                <a:solidFill>
                  <a:srgbClr val="000000"/>
                </a:solidFill>
              </a:rPr>
              <a:t> </a:t>
            </a:r>
            <a:r>
              <a:rPr lang="es-ES" sz="1400" b="1" dirty="0">
                <a:solidFill>
                  <a:srgbClr val="000080"/>
                </a:solidFill>
              </a:rPr>
              <a:t>+</a:t>
            </a:r>
            <a:endParaRPr lang="es-E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	</a:t>
            </a:r>
            <a:r>
              <a:rPr lang="en-US" sz="1400" b="0" dirty="0" err="1">
                <a:solidFill>
                  <a:srgbClr val="000000"/>
                </a:solidFill>
              </a:rPr>
              <a:t>geom_point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 err="1">
                <a:solidFill>
                  <a:srgbClr val="000000"/>
                </a:solidFill>
              </a:rPr>
              <a:t>aes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000000"/>
                </a:solidFill>
              </a:rPr>
              <a:t>size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count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, alpha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FF8000"/>
                </a:solidFill>
              </a:rPr>
              <a:t>1</a:t>
            </a:r>
            <a:r>
              <a:rPr lang="en-US" sz="1400" b="1" dirty="0">
                <a:solidFill>
                  <a:srgbClr val="000080"/>
                </a:solidFill>
              </a:rPr>
              <a:t>/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80"/>
                </a:solidFill>
              </a:rPr>
              <a:t>+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        </a:t>
            </a:r>
            <a:r>
              <a:rPr lang="en-US" sz="1400" b="0" dirty="0" err="1">
                <a:solidFill>
                  <a:srgbClr val="000000"/>
                </a:solidFill>
              </a:rPr>
              <a:t>geom_smooth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000000"/>
                </a:solidFill>
              </a:rPr>
              <a:t>se </a:t>
            </a:r>
            <a:r>
              <a:rPr lang="en-US" sz="1400" b="1" dirty="0">
                <a:solidFill>
                  <a:srgbClr val="000080"/>
                </a:solidFill>
              </a:rPr>
              <a:t>=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1" dirty="0">
                <a:solidFill>
                  <a:srgbClr val="0000FF"/>
                </a:solidFill>
              </a:rPr>
              <a:t>FALSE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2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CA88473-86D8-4AB6-BDD8-56741B8C24C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" y="987136"/>
            <a:ext cx="12126190" cy="957498"/>
          </a:xfrm>
        </p:spPr>
        <p:txBody>
          <a:bodyPr/>
          <a:lstStyle/>
          <a:p>
            <a:r>
              <a:rPr lang="en-US" dirty="0"/>
              <a:t>Using the pipe (RHS): One single chain of functions, without the need for saving temporary objects in between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D5AFBD-9510-45DE-A246-94B06AB5DB21}"/>
              </a:ext>
            </a:extLst>
          </p:cNvPr>
          <p:cNvSpPr/>
          <p:nvPr/>
        </p:nvSpPr>
        <p:spPr>
          <a:xfrm>
            <a:off x="0" y="2345802"/>
            <a:ext cx="6096000" cy="243840"/>
          </a:xfrm>
          <a:prstGeom prst="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CB0FD1-D3D1-41DF-A1E4-B5F91EDDD8CD}"/>
              </a:ext>
            </a:extLst>
          </p:cNvPr>
          <p:cNvSpPr/>
          <p:nvPr/>
        </p:nvSpPr>
        <p:spPr>
          <a:xfrm>
            <a:off x="0" y="3020635"/>
            <a:ext cx="6096000" cy="105029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6B6C88-2FF4-4BC7-B435-C23C9C7F8B7F}"/>
              </a:ext>
            </a:extLst>
          </p:cNvPr>
          <p:cNvSpPr/>
          <p:nvPr/>
        </p:nvSpPr>
        <p:spPr>
          <a:xfrm>
            <a:off x="0" y="4496374"/>
            <a:ext cx="6096000" cy="227331"/>
          </a:xfrm>
          <a:prstGeom prst="rect">
            <a:avLst/>
          </a:pr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A56D85E-190F-4C1E-AD8C-14F86FEC9D46}"/>
              </a:ext>
            </a:extLst>
          </p:cNvPr>
          <p:cNvSpPr/>
          <p:nvPr/>
        </p:nvSpPr>
        <p:spPr>
          <a:xfrm>
            <a:off x="0" y="5125025"/>
            <a:ext cx="6096000" cy="894080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6CCB38D-ADB9-4E8B-91D6-39D3EED6EB04}"/>
              </a:ext>
            </a:extLst>
          </p:cNvPr>
          <p:cNvSpPr/>
          <p:nvPr/>
        </p:nvSpPr>
        <p:spPr>
          <a:xfrm>
            <a:off x="6166248" y="2340603"/>
            <a:ext cx="6025752" cy="243840"/>
          </a:xfrm>
          <a:prstGeom prst="rect">
            <a:avLst/>
          </a:pr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6C5522-9DF5-4E77-8686-83F24F2F0108}"/>
              </a:ext>
            </a:extLst>
          </p:cNvPr>
          <p:cNvSpPr/>
          <p:nvPr/>
        </p:nvSpPr>
        <p:spPr>
          <a:xfrm>
            <a:off x="6166248" y="2584443"/>
            <a:ext cx="6025752" cy="64262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7F10A58-1F9D-41CB-B1D8-EB89C7EF99A2}"/>
              </a:ext>
            </a:extLst>
          </p:cNvPr>
          <p:cNvSpPr/>
          <p:nvPr/>
        </p:nvSpPr>
        <p:spPr>
          <a:xfrm>
            <a:off x="6166248" y="3227063"/>
            <a:ext cx="6025752" cy="198120"/>
          </a:xfrm>
          <a:prstGeom prst="rect">
            <a:avLst/>
          </a:pr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095E8D3-F714-4B65-A7AA-F93AA0AFBA99}"/>
              </a:ext>
            </a:extLst>
          </p:cNvPr>
          <p:cNvSpPr/>
          <p:nvPr/>
        </p:nvSpPr>
        <p:spPr>
          <a:xfrm>
            <a:off x="6166248" y="3422643"/>
            <a:ext cx="6025752" cy="703580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43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1CF62-6450-4B9E-8875-29EDE0350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dates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60D0B2-E7F4-48C4-8ECC-650072F692F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2057399"/>
            <a:ext cx="6000750" cy="4267201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# check if datetime in am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am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 17:00:00"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FALSE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check for daylight savings time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dst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now</a:t>
            </a:r>
            <a:r>
              <a:rPr lang="en-US" b="1" dirty="0">
                <a:solidFill>
                  <a:srgbClr val="000080"/>
                </a:solidFill>
              </a:rPr>
              <a:t>())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FALSE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check for leap year (requires date input)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x </a:t>
            </a:r>
            <a:r>
              <a:rPr lang="en-US" b="1" dirty="0">
                <a:solidFill>
                  <a:srgbClr val="000080"/>
                </a:solidFill>
              </a:rPr>
              <a:t>&lt;-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as_date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leap_year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x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FALSE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sz="14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3C96EE-FBA5-45D3-A82B-54C3C6E9C1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91248" y="2057399"/>
            <a:ext cx="6000751" cy="4267201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# extract year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>
                <a:solidFill>
                  <a:srgbClr val="000000"/>
                </a:solidFill>
              </a:rPr>
              <a:t>year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2019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extract full weekday name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wday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r>
              <a:rPr lang="en-US" b="0" dirty="0">
                <a:solidFill>
                  <a:srgbClr val="000000"/>
                </a:solidFill>
              </a:rPr>
              <a:t>, label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TRUE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 err="1">
                <a:solidFill>
                  <a:srgbClr val="000000"/>
                </a:solidFill>
              </a:rPr>
              <a:t>abbr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TRUE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Tue</a:t>
            </a:r>
          </a:p>
          <a:p>
            <a:r>
              <a:rPr lang="en-US" b="0" dirty="0">
                <a:solidFill>
                  <a:srgbClr val="000000"/>
                </a:solidFill>
              </a:rPr>
              <a:t>Levels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r>
              <a:rPr lang="en-US" b="0" dirty="0">
                <a:solidFill>
                  <a:srgbClr val="000000"/>
                </a:solidFill>
              </a:rPr>
              <a:t> Sun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Mon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Tue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Wed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Thu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Fri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>
                <a:solidFill>
                  <a:srgbClr val="000000"/>
                </a:solidFill>
              </a:rPr>
              <a:t> Sat</a:t>
            </a: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extract hour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hour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 02:42"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2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extract calendar year quarter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quarter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sz="14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A9ACABA-5417-4064-BEFE-3A5EF911D16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logical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588500-9DB0-453E-BEDF-7BEFE42BE481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>
                <a:sym typeface="Wingdings" panose="05000000000000000000" pitchFamily="2" charset="2"/>
              </a:rPr>
              <a:t> numeric/factor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22012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ym typeface="Gill Sans Light"/>
              </a:rPr>
              <a:t>The Cincinnati Police Department has a question:</a:t>
            </a:r>
          </a:p>
          <a:p>
            <a:r>
              <a:rPr lang="en-US" dirty="0">
                <a:sym typeface="Gill Sans Light"/>
              </a:rPr>
              <a:t>Do certain months have more victims than other months? </a:t>
            </a:r>
          </a:p>
          <a:p>
            <a:endParaRPr lang="en-US" dirty="0"/>
          </a:p>
          <a:p>
            <a:r>
              <a:rPr lang="en-US" dirty="0">
                <a:sym typeface="Gill Sans Light"/>
              </a:rPr>
              <a:t>Using our crimes data set, fill in the blanks and asterisks (in the provided R script) and read the comments to answer this question.</a:t>
            </a:r>
            <a:endParaRPr lang="en-US" dirty="0"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4799148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35A2B1E-3D4A-49F1-B592-69A0F637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C10F87-4074-47FC-8FE0-0C4A1674111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008000"/>
                </a:solidFill>
              </a:rPr>
              <a:t># convert the DATE_REPORTED variable into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008000"/>
                </a:solidFill>
              </a:rPr>
              <a:t># a datetime variable showing the month, day, year, hour, minute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  mutate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DATE_REPORTED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mdy_hm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DATE_REPORTED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</a:t>
            </a:r>
            <a:r>
              <a:rPr lang="en-US" sz="1800" b="0" dirty="0">
                <a:solidFill>
                  <a:srgbClr val="008000"/>
                </a:solidFill>
              </a:rPr>
              <a:t># create a month variable by extracting the month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       </a:t>
            </a:r>
            <a:r>
              <a:rPr lang="en-US" sz="1800" b="0" dirty="0">
                <a:solidFill>
                  <a:srgbClr val="008000"/>
                </a:solidFill>
              </a:rPr>
              <a:t># from the DATE_REPORTED variable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       month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month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DATE_REPORTED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008000"/>
                </a:solidFill>
              </a:rPr>
              <a:t># </a:t>
            </a:r>
            <a:r>
              <a:rPr lang="en-US" sz="1800" b="0" dirty="0" err="1">
                <a:solidFill>
                  <a:srgbClr val="008000"/>
                </a:solidFill>
              </a:rPr>
              <a:t>total_victim</a:t>
            </a:r>
            <a:r>
              <a:rPr lang="en-US" sz="1800" b="0" dirty="0">
                <a:solidFill>
                  <a:srgbClr val="008000"/>
                </a:solidFill>
              </a:rPr>
              <a:t> sum by month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group_by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month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/>
              <a:t>  </a:t>
            </a:r>
            <a:r>
              <a:rPr lang="en-US" sz="1800" b="0" dirty="0">
                <a:solidFill>
                  <a:srgbClr val="000000"/>
                </a:solidFill>
              </a:rPr>
              <a:t>summarize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total_victims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sum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TOTALNUMBERVICTIMS, na.rm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008000"/>
                </a:solidFill>
              </a:rPr>
              <a:t># create a line graph to show change over time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ggplot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aes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x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month, y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total_victims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  </a:t>
            </a:r>
            <a:r>
              <a:rPr lang="en-US" sz="1800" b="0" dirty="0" err="1">
                <a:solidFill>
                  <a:srgbClr val="000000"/>
                </a:solidFill>
              </a:rPr>
              <a:t>geom_line</a:t>
            </a:r>
            <a:r>
              <a:rPr lang="en-US" sz="1800" b="1" dirty="0">
                <a:solidFill>
                  <a:srgbClr val="000080"/>
                </a:solidFill>
              </a:rPr>
              <a:t>()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37899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35A2B1E-3D4A-49F1-B592-69A0F6372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C10F87-4074-47FC-8FE0-0C4A1674111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8069580" cy="538480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dirty="0">
                <a:solidFill>
                  <a:srgbClr val="000000"/>
                </a:solidFill>
              </a:rPr>
              <a:t>crime </a:t>
            </a:r>
            <a:r>
              <a:rPr lang="en-US" dirty="0">
                <a:solidFill>
                  <a:srgbClr val="804000"/>
                </a:solidFill>
              </a:rPr>
              <a:t>%&gt;%</a:t>
            </a:r>
            <a:r>
              <a:rPr lang="en-US" dirty="0">
                <a:solidFill>
                  <a:srgbClr val="000000"/>
                </a:solidFill>
              </a:rPr>
              <a:t> </a:t>
            </a:r>
          </a:p>
          <a:p>
            <a:pPr>
              <a:spcBef>
                <a:spcPts val="1200"/>
              </a:spcBef>
            </a:pPr>
            <a:r>
              <a:rPr lang="en-US" dirty="0">
                <a:solidFill>
                  <a:srgbClr val="000000"/>
                </a:solidFill>
              </a:rPr>
              <a:t>	mutate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DATE_REPORTED 	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mdy_hm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DATE_REPORTED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b="0" dirty="0">
                <a:solidFill>
                  <a:srgbClr val="000000"/>
                </a:solidFill>
              </a:rPr>
              <a:t>,	 		month 		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month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DATE_REPORTED</a:t>
            </a:r>
            <a:r>
              <a:rPr lang="en-US" b="1" dirty="0">
                <a:solidFill>
                  <a:srgbClr val="000080"/>
                </a:solidFill>
              </a:rPr>
              <a:t>))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rgbClr val="000000"/>
                </a:solidFill>
              </a:rPr>
              <a:t>	</a:t>
            </a:r>
            <a:r>
              <a:rPr lang="en-US" b="0" dirty="0" err="1">
                <a:solidFill>
                  <a:srgbClr val="000000"/>
                </a:solidFill>
              </a:rPr>
              <a:t>group_by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month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rgbClr val="000000"/>
                </a:solidFill>
              </a:rPr>
              <a:t>	summarize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 err="1">
                <a:solidFill>
                  <a:srgbClr val="000000"/>
                </a:solidFill>
              </a:rPr>
              <a:t>total_victims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br>
              <a:rPr lang="en-US" b="0" dirty="0">
                <a:solidFill>
                  <a:srgbClr val="000000"/>
                </a:solidFill>
              </a:rPr>
            </a:br>
            <a:r>
              <a:rPr lang="en-US" b="0" dirty="0">
                <a:solidFill>
                  <a:srgbClr val="000000"/>
                </a:solidFill>
              </a:rPr>
              <a:t>			</a:t>
            </a:r>
            <a:r>
              <a:rPr lang="en-US" b="0" dirty="0">
                <a:solidFill>
                  <a:srgbClr val="8000FF"/>
                </a:solidFill>
              </a:rPr>
              <a:t>sum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TOTALNUMBERVICTIMS, na.rm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FF"/>
                </a:solidFill>
              </a:rPr>
              <a:t>TRUE</a:t>
            </a:r>
            <a:r>
              <a:rPr lang="en-US" b="1" dirty="0">
                <a:solidFill>
                  <a:srgbClr val="000080"/>
                </a:solidFill>
              </a:rPr>
              <a:t>))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pPr>
              <a:spcBef>
                <a:spcPts val="1200"/>
              </a:spcBef>
            </a:pPr>
            <a:r>
              <a:rPr lang="en-US" b="0" dirty="0">
                <a:solidFill>
                  <a:srgbClr val="000000"/>
                </a:solidFill>
              </a:rPr>
              <a:t>	</a:t>
            </a:r>
            <a:r>
              <a:rPr lang="en-US" b="0" dirty="0" err="1">
                <a:solidFill>
                  <a:srgbClr val="000000"/>
                </a:solidFill>
              </a:rPr>
              <a:t>ggplot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 err="1">
                <a:solidFill>
                  <a:srgbClr val="000000"/>
                </a:solidFill>
              </a:rPr>
              <a:t>aes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x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month, y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total_victims</a:t>
            </a:r>
            <a:r>
              <a:rPr lang="en-US" b="1" dirty="0">
                <a:solidFill>
                  <a:srgbClr val="000080"/>
                </a:solidFill>
              </a:rPr>
              <a:t>))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+</a:t>
            </a:r>
            <a:r>
              <a:rPr lang="en-US" dirty="0"/>
              <a:t> </a:t>
            </a:r>
            <a:r>
              <a:rPr lang="en-US" b="0" dirty="0" err="1">
                <a:solidFill>
                  <a:srgbClr val="000000"/>
                </a:solidFill>
              </a:rPr>
              <a:t>geom_line</a:t>
            </a:r>
            <a:r>
              <a:rPr lang="en-US" b="1" dirty="0">
                <a:solidFill>
                  <a:srgbClr val="000080"/>
                </a:solidFill>
              </a:rPr>
              <a:t>()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sz="1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EBF396-8C5B-4938-8354-8A0E7D6E5DA9}"/>
              </a:ext>
            </a:extLst>
          </p:cNvPr>
          <p:cNvSpPr/>
          <p:nvPr/>
        </p:nvSpPr>
        <p:spPr>
          <a:xfrm>
            <a:off x="914400" y="1574800"/>
            <a:ext cx="7155180" cy="228600"/>
          </a:xfrm>
          <a:prstGeom prst="rect">
            <a:avLst/>
          </a:prstGeom>
          <a:solidFill>
            <a:srgbClr val="FF3D3D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F084F9-AC2F-494D-BD97-AE873C80619B}"/>
              </a:ext>
            </a:extLst>
          </p:cNvPr>
          <p:cNvSpPr/>
          <p:nvPr/>
        </p:nvSpPr>
        <p:spPr>
          <a:xfrm>
            <a:off x="914400" y="1841500"/>
            <a:ext cx="7155180" cy="228600"/>
          </a:xfrm>
          <a:prstGeom prst="rect">
            <a:avLst/>
          </a:prstGeom>
          <a:solidFill>
            <a:srgbClr val="79C6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C02C34-0BDB-4205-826E-D89939369E4A}"/>
              </a:ext>
            </a:extLst>
          </p:cNvPr>
          <p:cNvSpPr/>
          <p:nvPr/>
        </p:nvSpPr>
        <p:spPr>
          <a:xfrm>
            <a:off x="914400" y="2194560"/>
            <a:ext cx="7155180" cy="914400"/>
          </a:xfrm>
          <a:prstGeom prst="rect">
            <a:avLst/>
          </a:prstGeom>
          <a:solidFill>
            <a:schemeClr val="accent5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1114751-11A2-461B-8DF9-E6A1A611E904}"/>
              </a:ext>
            </a:extLst>
          </p:cNvPr>
          <p:cNvSpPr/>
          <p:nvPr/>
        </p:nvSpPr>
        <p:spPr>
          <a:xfrm>
            <a:off x="914400" y="3192780"/>
            <a:ext cx="7155180" cy="358140"/>
          </a:xfrm>
          <a:prstGeom prst="rect">
            <a:avLst/>
          </a:prstGeom>
          <a:solidFill>
            <a:schemeClr val="accent3">
              <a:lumMod val="40000"/>
              <a:lumOff val="6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9D7E8-D000-44CE-896F-422F3621A8E9}"/>
              </a:ext>
            </a:extLst>
          </p:cNvPr>
          <p:cNvSpPr txBox="1"/>
          <p:nvPr/>
        </p:nvSpPr>
        <p:spPr>
          <a:xfrm>
            <a:off x="8069580" y="1066800"/>
            <a:ext cx="41224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convert the DATE_REPORTED variable into a datetime variable showing the month, day, year, hour, minute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B2B241-B57E-4522-BDA2-BCB04754D1CF}"/>
              </a:ext>
            </a:extLst>
          </p:cNvPr>
          <p:cNvSpPr txBox="1"/>
          <p:nvPr/>
        </p:nvSpPr>
        <p:spPr>
          <a:xfrm>
            <a:off x="8069580" y="1802784"/>
            <a:ext cx="41224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 a month variable by extracting the month from the DATE_REPORTED variable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BF924D-40CA-4F30-AFED-236B4E0F71C4}"/>
              </a:ext>
            </a:extLst>
          </p:cNvPr>
          <p:cNvSpPr txBox="1"/>
          <p:nvPr/>
        </p:nvSpPr>
        <p:spPr>
          <a:xfrm>
            <a:off x="8069580" y="2495112"/>
            <a:ext cx="41224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Summarize total victims by month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110F5E-F6D7-43E7-8C81-3A1E6C26E800}"/>
              </a:ext>
            </a:extLst>
          </p:cNvPr>
          <p:cNvSpPr txBox="1"/>
          <p:nvPr/>
        </p:nvSpPr>
        <p:spPr>
          <a:xfrm>
            <a:off x="8069580" y="3212662"/>
            <a:ext cx="412242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create a line graph to show change over time</a:t>
            </a:r>
          </a:p>
        </p:txBody>
      </p:sp>
    </p:spTree>
    <p:extLst>
      <p:ext uri="{BB962C8B-B14F-4D97-AF65-F5344CB8AC3E}">
        <p14:creationId xmlns:p14="http://schemas.microsoft.com/office/powerpoint/2010/main" val="329312788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1622011-96CB-4EC3-A388-1169BECE9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CB88A8-D8E6-4288-8D31-36ED082BAFA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#How many days until x-mas?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ymd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20201225</a:t>
            </a:r>
            <a:r>
              <a:rPr lang="en-US" sz="1800" b="1" dirty="0">
                <a:solidFill>
                  <a:srgbClr val="000080"/>
                </a:solidFill>
              </a:rPr>
              <a:t>) - </a:t>
            </a:r>
            <a:r>
              <a:rPr lang="en-US" sz="1800" b="0" dirty="0">
                <a:solidFill>
                  <a:srgbClr val="000000"/>
                </a:solidFill>
              </a:rPr>
              <a:t>today</a:t>
            </a:r>
            <a:r>
              <a:rPr lang="en-US" sz="1800" b="1" dirty="0">
                <a:solidFill>
                  <a:srgbClr val="000080"/>
                </a:solidFill>
              </a:rPr>
              <a:t>()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Time difference of </a:t>
            </a:r>
            <a:r>
              <a:rPr lang="en-US" sz="1800" b="0" dirty="0">
                <a:solidFill>
                  <a:srgbClr val="FF8000"/>
                </a:solidFill>
              </a:rPr>
              <a:t>106</a:t>
            </a:r>
            <a:r>
              <a:rPr lang="en-US" sz="1800" b="0" dirty="0">
                <a:solidFill>
                  <a:srgbClr val="000000"/>
                </a:solidFill>
              </a:rPr>
              <a:t> days</a:t>
            </a:r>
          </a:p>
          <a:p>
            <a:endParaRPr lang="en-US" sz="1800" dirty="0"/>
          </a:p>
          <a:p>
            <a:r>
              <a:rPr lang="en-US" sz="1800" dirty="0">
                <a:solidFill>
                  <a:srgbClr val="008000"/>
                </a:solidFill>
              </a:rPr>
              <a:t>#as.duration uses seconds per default</a:t>
            </a:r>
            <a:endParaRPr lang="en-US" sz="1800" dirty="0"/>
          </a:p>
          <a:p>
            <a:r>
              <a:rPr lang="en-US" sz="1800" dirty="0" err="1">
                <a:solidFill>
                  <a:srgbClr val="000000"/>
                </a:solidFill>
              </a:rPr>
              <a:t>howmuchlonger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today</a:t>
            </a:r>
            <a:r>
              <a:rPr lang="en-US" sz="1800" b="1" dirty="0">
                <a:solidFill>
                  <a:srgbClr val="000080"/>
                </a:solidFill>
              </a:rPr>
              <a:t>()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ymd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20201225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as.duration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howmuchlonger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"-9158400s (~-15.14 weeks)"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4F76E9-2233-404A-A890-C10574FA46A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Durations are measured in seconds</a:t>
            </a:r>
          </a:p>
          <a:p>
            <a:r>
              <a:rPr lang="en-US" dirty="0"/>
              <a:t>R gives you appropriate approximations in days/weeks</a:t>
            </a:r>
          </a:p>
        </p:txBody>
      </p:sp>
    </p:spTree>
    <p:extLst>
      <p:ext uri="{BB962C8B-B14F-4D97-AF65-F5344CB8AC3E}">
        <p14:creationId xmlns:p14="http://schemas.microsoft.com/office/powerpoint/2010/main" val="27616528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0B589-6B09-4098-8EB7-F46FFAB5B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time durations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B3E49-5B7A-4154-B8E6-8E0F1BAC812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#generate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dminutes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11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FF8000"/>
                </a:solidFill>
              </a:rPr>
              <a:t>10000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"660s (~11 minutes)"</a:t>
            </a:r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8080"/>
                </a:solidFill>
              </a:rPr>
              <a:t>"6e+05s (~6.94 days)"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dweeks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: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"604800s (~1 weeks)"</a:t>
            </a:r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8080"/>
                </a:solidFill>
              </a:rPr>
              <a:t>"1209600s (~2 weeks)"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"1814400s (~3 weeks)“</a:t>
            </a:r>
          </a:p>
          <a:p>
            <a:endParaRPr lang="en-US" sz="1800" dirty="0">
              <a:solidFill>
                <a:srgbClr val="80808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#add and multiply</a:t>
            </a:r>
            <a:endParaRPr lang="en-US" sz="1800" dirty="0">
              <a:solidFill>
                <a:srgbClr val="808080"/>
              </a:solidFill>
            </a:endParaRPr>
          </a:p>
          <a:p>
            <a:r>
              <a:rPr lang="en-US" sz="1800" dirty="0">
                <a:solidFill>
                  <a:srgbClr val="FF8000"/>
                </a:solidFill>
              </a:rPr>
              <a:t>2.5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*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dhours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"9000s (~2.5 hours)"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dyears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dweeks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2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"32767200s (~1.04 years)“</a:t>
            </a:r>
          </a:p>
          <a:p>
            <a:endParaRPr lang="en-US" sz="1800" b="0" dirty="0">
              <a:solidFill>
                <a:srgbClr val="80808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today</a:t>
            </a:r>
            <a:r>
              <a:rPr lang="en-US" sz="1800" b="1" dirty="0">
                <a:solidFill>
                  <a:srgbClr val="000080"/>
                </a:solidFill>
              </a:rPr>
              <a:t>()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dyears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"2021-09-09 06:00:00 UTC"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78AE66-B8B1-4963-B658-7976C0EFA10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Functions generating durations all begin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53753844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0C264E-2ED9-4BBE-8268-24D51FADF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Durations work – up until weeks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9E6DA-05DD-4CB4-AD06-B151481938B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Coarsest possible accurate unit for durations: weeks!</a:t>
            </a:r>
          </a:p>
          <a:p>
            <a:r>
              <a:rPr lang="en-US" dirty="0"/>
              <a:t>A month can have more or less days</a:t>
            </a:r>
          </a:p>
          <a:p>
            <a:r>
              <a:rPr lang="en-US" dirty="0"/>
              <a:t>A year can heave more or less days (leap year)</a:t>
            </a:r>
          </a:p>
          <a:p>
            <a:r>
              <a:rPr lang="en-US" dirty="0"/>
              <a:t>So weeks really is the coarsest unit for durations</a:t>
            </a:r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75B02F-0961-4C51-86B4-C841F071EFC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#ok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dhours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dminutes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60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dweeks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ddays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7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8000"/>
                </a:solidFill>
              </a:rPr>
              <a:t>#trouble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dmonths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 == </a:t>
            </a:r>
            <a:r>
              <a:rPr lang="en-US" sz="1800" b="0" dirty="0" err="1">
                <a:solidFill>
                  <a:srgbClr val="000000"/>
                </a:solidFill>
              </a:rPr>
              <a:t>dweeks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4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FALSE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69615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51047A-D572-498E-9177-AAD3CAC9A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trouble with durations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C0D725-85E7-4779-8C72-E68FE3645C5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5429250"/>
            <a:ext cx="10782300" cy="1151751"/>
          </a:xfrm>
        </p:spPr>
        <p:txBody>
          <a:bodyPr/>
          <a:lstStyle/>
          <a:p>
            <a:r>
              <a:rPr lang="en-US" dirty="0"/>
              <a:t>Leap years and daylight savings time may lead to unexpected results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46DBBC-DE8D-4C1A-AE2E-909B527AE7D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387096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#Leap years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ymd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"2015-01-01"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dyears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"2016-01-01 06:00:00 UTC"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ymd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"2016-01-01"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dyears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"2016-12-31 06:00:00 UTC"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#DST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ymd_hms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"2019-11-01 15:00:00"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tz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"America/</a:t>
            </a:r>
            <a:r>
              <a:rPr lang="en-US" sz="1800" b="0" dirty="0" err="1">
                <a:solidFill>
                  <a:srgbClr val="808080"/>
                </a:solidFill>
              </a:rPr>
              <a:t>New_York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ddays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"2019-11-02 15:00:00 EDT"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ymd_hms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"2019-11-02 15:00:00"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tz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"America/</a:t>
            </a:r>
            <a:r>
              <a:rPr lang="en-US" sz="1800" b="0" dirty="0" err="1">
                <a:solidFill>
                  <a:srgbClr val="808080"/>
                </a:solidFill>
              </a:rPr>
              <a:t>New_York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ddays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"2019-11-03 14:00:00 EST"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110111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0DC4A-423A-4A35-BBBE-FFF6B9C60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Periods vs Durations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9AFF37-561D-42B5-A2F3-E4AE915B826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Here, working with periods may be better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A44208-D7ED-4B4D-B6A1-84426B2E22A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#duration - </a:t>
            </a:r>
            <a:r>
              <a:rPr lang="en-US" sz="1800" dirty="0" err="1">
                <a:solidFill>
                  <a:srgbClr val="008000"/>
                </a:solidFill>
              </a:rPr>
              <a:t>ddays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ymd_hms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"2019-11-02 15:00:00"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tz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"America/</a:t>
            </a:r>
            <a:r>
              <a:rPr lang="en-US" sz="1800" b="0" dirty="0" err="1">
                <a:solidFill>
                  <a:srgbClr val="808080"/>
                </a:solidFill>
              </a:rPr>
              <a:t>New_York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ddays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"2019-11-03 14:00:00 EST"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#period - days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ymd_hms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"2019-11-02 15:00:00"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tz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"America/</a:t>
            </a:r>
            <a:r>
              <a:rPr lang="en-US" sz="1800" b="0" dirty="0" err="1">
                <a:solidFill>
                  <a:srgbClr val="808080"/>
                </a:solidFill>
              </a:rPr>
              <a:t>New_York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+</a:t>
            </a:r>
            <a:r>
              <a:rPr lang="en-US" sz="1800" b="0" dirty="0">
                <a:solidFill>
                  <a:srgbClr val="000000"/>
                </a:solidFill>
              </a:rPr>
              <a:t> days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"2019-11-03 15:00:00 EST"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4719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AF1B55-D614-41AE-9078-DE7A3B327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Date-time is hard – use cheat sheets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3E7E37-B8ED-4E6E-94D8-560D9A1420DC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222" t="511"/>
          <a:stretch/>
        </p:blipFill>
        <p:spPr>
          <a:xfrm>
            <a:off x="2735580" y="762000"/>
            <a:ext cx="9456419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93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691434-934B-4295-B97F-2A8273045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78D71-3001-4EA0-A15F-66E894AFC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Oval 5">
            <a:hlinkClick r:id="rId2" action="ppaction://hlinksldjump"/>
            <a:extLst>
              <a:ext uri="{FF2B5EF4-FFF2-40B4-BE49-F238E27FC236}">
                <a16:creationId xmlns:a16="http://schemas.microsoft.com/office/drawing/2014/main" id="{16B891E5-0C11-452B-9CB3-980E80542401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A97CBD5-348C-424C-8238-DB1A8342BDE7}"/>
              </a:ext>
            </a:extLst>
          </p:cNvPr>
          <p:cNvSpPr/>
          <p:nvPr/>
        </p:nvSpPr>
        <p:spPr>
          <a:xfrm>
            <a:off x="4357603" y="647300"/>
            <a:ext cx="3708400" cy="208276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BD3963-4567-4F08-A3F2-54B0CC31EDE0}"/>
              </a:ext>
            </a:extLst>
          </p:cNvPr>
          <p:cNvSpPr txBox="1"/>
          <p:nvPr/>
        </p:nvSpPr>
        <p:spPr>
          <a:xfrm>
            <a:off x="1769892" y="1488629"/>
            <a:ext cx="10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Helvetica Neue"/>
              </a:rPr>
              <a:t>Import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0C75F-7834-4E5F-98AC-C94205F393FA}"/>
              </a:ext>
            </a:extLst>
          </p:cNvPr>
          <p:cNvSpPr txBox="1"/>
          <p:nvPr/>
        </p:nvSpPr>
        <p:spPr>
          <a:xfrm>
            <a:off x="3248584" y="1488629"/>
            <a:ext cx="720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Tidy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FA2FA3-5E7C-445C-A19F-0F683C461D67}"/>
              </a:ext>
            </a:extLst>
          </p:cNvPr>
          <p:cNvSpPr txBox="1"/>
          <p:nvPr/>
        </p:nvSpPr>
        <p:spPr>
          <a:xfrm>
            <a:off x="4513777" y="1488629"/>
            <a:ext cx="1351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Transform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07590B-49CC-448F-AABA-C7491D898A7F}"/>
              </a:ext>
            </a:extLst>
          </p:cNvPr>
          <p:cNvSpPr txBox="1"/>
          <p:nvPr/>
        </p:nvSpPr>
        <p:spPr>
          <a:xfrm>
            <a:off x="6303448" y="721025"/>
            <a:ext cx="1264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Visualize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A69CCC-92F6-4E9F-ACC6-8FCFD95043FE}"/>
              </a:ext>
            </a:extLst>
          </p:cNvPr>
          <p:cNvSpPr txBox="1"/>
          <p:nvPr/>
        </p:nvSpPr>
        <p:spPr>
          <a:xfrm>
            <a:off x="6480560" y="1835760"/>
            <a:ext cx="910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6E3CABB-E061-4CD3-99C9-3D270D44F8F5}"/>
              </a:ext>
            </a:extLst>
          </p:cNvPr>
          <p:cNvSpPr txBox="1"/>
          <p:nvPr/>
        </p:nvSpPr>
        <p:spPr>
          <a:xfrm>
            <a:off x="8576752" y="1488629"/>
            <a:ext cx="1845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Communicate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726476F-5596-4924-A750-139DA8957381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2799622" y="1688684"/>
            <a:ext cx="4489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4EE3019-DAD3-49E1-824E-B1E22010BDA7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969395" y="1688684"/>
            <a:ext cx="5443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70356D-4304-40BC-8831-3DC496444F59}"/>
              </a:ext>
            </a:extLst>
          </p:cNvPr>
          <p:cNvCxnSpPr>
            <a:cxnSpLocks/>
            <a:stCxn id="8" idx="3"/>
            <a:endCxn id="14" idx="1"/>
          </p:cNvCxnSpPr>
          <p:nvPr/>
        </p:nvCxnSpPr>
        <p:spPr>
          <a:xfrm>
            <a:off x="8066003" y="1688684"/>
            <a:ext cx="51074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B66D6BD5-5B10-4EBA-A32C-DE6908D5A6E5}"/>
              </a:ext>
            </a:extLst>
          </p:cNvPr>
          <p:cNvCxnSpPr>
            <a:stCxn id="13" idx="2"/>
            <a:endCxn id="11" idx="2"/>
          </p:cNvCxnSpPr>
          <p:nvPr/>
        </p:nvCxnSpPr>
        <p:spPr>
          <a:xfrm rot="5400000" flipH="1">
            <a:off x="5888926" y="1189095"/>
            <a:ext cx="347131" cy="1746421"/>
          </a:xfrm>
          <a:prstGeom prst="curvedConnector3">
            <a:avLst>
              <a:gd name="adj1" fmla="val -6585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FC7A1533-8A8D-46D2-BCD2-2BF8DFBA91CF}"/>
              </a:ext>
            </a:extLst>
          </p:cNvPr>
          <p:cNvCxnSpPr>
            <a:cxnSpLocks/>
            <a:stCxn id="11" idx="0"/>
            <a:endCxn id="12" idx="1"/>
          </p:cNvCxnSpPr>
          <p:nvPr/>
        </p:nvCxnSpPr>
        <p:spPr>
          <a:xfrm rot="5400000" flipH="1" flipV="1">
            <a:off x="5462590" y="647772"/>
            <a:ext cx="567549" cy="11141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3A300B44-5C86-4F6D-99A4-3749EED6F848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 rot="5400000">
            <a:off x="6578391" y="1478447"/>
            <a:ext cx="714625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830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flat file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/ plain text format files</a:t>
            </a:r>
          </a:p>
        </p:txBody>
      </p:sp>
      <p:sp>
        <p:nvSpPr>
          <p:cNvPr id="158" name="What are the main functions to read in a .csv file: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Most commonly,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.csv </a:t>
            </a:r>
            <a:r>
              <a:rPr lang="en-US" dirty="0"/>
              <a:t>files</a:t>
            </a:r>
          </a:p>
          <a:p>
            <a:r>
              <a:rPr lang="en-US" dirty="0"/>
              <a:t>New packages offer faster, more versatile import functions</a:t>
            </a:r>
          </a:p>
        </p:txBody>
      </p:sp>
      <p:graphicFrame>
        <p:nvGraphicFramePr>
          <p:cNvPr id="159" name="Table"/>
          <p:cNvGraphicFramePr/>
          <p:nvPr>
            <p:extLst>
              <p:ext uri="{D42A27DB-BD31-4B8C-83A1-F6EECF244321}">
                <p14:modId xmlns:p14="http://schemas.microsoft.com/office/powerpoint/2010/main" val="3799726892"/>
              </p:ext>
            </p:extLst>
          </p:nvPr>
        </p:nvGraphicFramePr>
        <p:xfrm>
          <a:off x="3309642" y="2969363"/>
          <a:ext cx="5673393" cy="2763720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2795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783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9093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Function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500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Package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093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read.csv</a:t>
                      </a:r>
                      <a:r>
                        <a:rPr lang="en-US" sz="20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()</a:t>
                      </a:r>
                      <a:endParaRPr sz="23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Monaco"/>
                        </a:rPr>
                        <a:t>utils (Base R)</a:t>
                      </a:r>
                      <a:endParaRPr sz="230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ea typeface="Monaco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093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read_csv</a:t>
                      </a:r>
                      <a:r>
                        <a:rPr lang="en-US" sz="20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()</a:t>
                      </a:r>
                      <a:endParaRPr sz="23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Monaco"/>
                        </a:rPr>
                        <a:t>readr</a:t>
                      </a:r>
                      <a:endParaRPr sz="230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ea typeface="Monaco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0930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fread</a:t>
                      </a:r>
                      <a:r>
                        <a:rPr lang="en-US" sz="20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()</a:t>
                      </a:r>
                      <a:endParaRPr sz="23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300" dirty="0" err="1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Monaco"/>
                        </a:rPr>
                        <a:t>data.table</a:t>
                      </a:r>
                      <a:endParaRPr sz="2300" dirty="0">
                        <a:solidFill>
                          <a:schemeClr val="tx1"/>
                        </a:solidFill>
                        <a:latin typeface="Helvetica" panose="020B0604020202020204" pitchFamily="34" charset="0"/>
                        <a:ea typeface="Monaco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what about other flat files?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/ plain text format files</a:t>
            </a:r>
          </a:p>
        </p:txBody>
      </p:sp>
      <p:graphicFrame>
        <p:nvGraphicFramePr>
          <p:cNvPr id="9" name="Table">
            <a:extLst>
              <a:ext uri="{FF2B5EF4-FFF2-40B4-BE49-F238E27FC236}">
                <a16:creationId xmlns:a16="http://schemas.microsoft.com/office/drawing/2014/main" id="{7B589F80-8D78-4F47-9C85-F9C7A9997558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4078858785"/>
              </p:ext>
            </p:extLst>
          </p:nvPr>
        </p:nvGraphicFramePr>
        <p:xfrm>
          <a:off x="207858" y="1276350"/>
          <a:ext cx="11776285" cy="4704571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1592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2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84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84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9849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9849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6984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04602"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Package</a:t>
                      </a: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Function</a:t>
                      </a: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.CSV</a:t>
                      </a: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.TSV</a:t>
                      </a: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.TXT</a:t>
                      </a: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Fixed width</a:t>
                      </a:r>
                      <a:endParaRPr sz="2000" dirty="0">
                        <a:solidFill>
                          <a:srgbClr val="FFFFFF"/>
                        </a:solidFill>
                        <a:latin typeface="Helvetica Neue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000" dirty="0">
                          <a:solidFill>
                            <a:srgbClr val="FFFFFF"/>
                          </a:solidFill>
                          <a:latin typeface="Helvetica Neue"/>
                        </a:rPr>
                        <a:t>Special separator</a:t>
                      </a:r>
                      <a:endParaRPr sz="2000" dirty="0">
                        <a:solidFill>
                          <a:srgbClr val="FFFFFF"/>
                        </a:solidFill>
                        <a:latin typeface="Helvetica Neue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441">
                <a:tc rowSpan="3"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sym typeface="Monaco"/>
                        </a:rPr>
                        <a:t>utils</a:t>
                      </a:r>
                      <a:r>
                        <a:rPr sz="2000" dirty="0">
                          <a:solidFill>
                            <a:schemeClr val="tx1"/>
                          </a:solidFill>
                          <a:sym typeface="Monaco"/>
                        </a:rPr>
                        <a:t> </a:t>
                      </a:r>
                      <a:br>
                        <a:rPr lang="en-US" sz="2000" dirty="0">
                          <a:solidFill>
                            <a:schemeClr val="tx1"/>
                          </a:solidFill>
                          <a:sym typeface="Monaco"/>
                        </a:rPr>
                      </a:br>
                      <a:r>
                        <a:rPr sz="2000" dirty="0">
                          <a:solidFill>
                            <a:schemeClr val="tx1"/>
                          </a:solidFill>
                          <a:sym typeface="Monaco"/>
                        </a:rPr>
                        <a:t>(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sym typeface="Monaco"/>
                        </a:rPr>
                        <a:t>b</a:t>
                      </a:r>
                      <a:r>
                        <a:rPr sz="2000" dirty="0">
                          <a:solidFill>
                            <a:schemeClr val="tx1"/>
                          </a:solidFill>
                          <a:sym typeface="Monaco"/>
                        </a:rPr>
                        <a:t>ase R)</a:t>
                      </a:r>
                      <a:endParaRPr sz="20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read.csv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read.delim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read.table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441">
                <a:tc rowSpan="5"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sym typeface="Monaco"/>
                        </a:rPr>
                        <a:t>readr</a:t>
                      </a:r>
                      <a:endParaRPr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read_csv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read_tsv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read_table</a:t>
                      </a:r>
                      <a:endParaRPr sz="200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read_fwf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44441">
                <a:tc vMerge="1">
                  <a:txBody>
                    <a:bodyPr/>
                    <a:lstStyle/>
                    <a:p>
                      <a:pPr algn="l">
                        <a:defRPr sz="3300"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0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/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read_delim</a:t>
                      </a:r>
                      <a:endParaRPr sz="200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3500">
                          <a:solidFill>
                            <a:srgbClr val="515151"/>
                          </a:solidFill>
                          <a:latin typeface="Monaco"/>
                          <a:ea typeface="Monaco"/>
                          <a:cs typeface="Monaco"/>
                          <a:sym typeface="Monaco"/>
                        </a:defRPr>
                      </a:pPr>
                      <a:endParaRPr sz="2400" dirty="0">
                        <a:solidFill>
                          <a:schemeClr val="tx1"/>
                        </a:solidFill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44441"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chemeClr val="tx1"/>
                          </a:solidFill>
                          <a:latin typeface="Consolas" panose="020B0609020204030204" pitchFamily="49" charset="0"/>
                          <a:sym typeface="Monaco"/>
                        </a:rPr>
                        <a:t>data.table</a:t>
                      </a:r>
                      <a:endParaRPr sz="2000" dirty="0">
                        <a:solidFill>
                          <a:schemeClr val="tx1"/>
                        </a:solidFill>
                        <a:latin typeface="Consolas" panose="020B0609020204030204" pitchFamily="49" charset="0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0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  <a:sym typeface="Monaco"/>
                        </a:rPr>
                        <a:t>fread</a:t>
                      </a:r>
                      <a:endParaRPr sz="20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solidFill>
                            <a:schemeClr val="tx1"/>
                          </a:solidFill>
                          <a:sym typeface="Monaco"/>
                        </a:rPr>
                        <a:t>x</a:t>
                      </a:r>
                      <a:endParaRPr sz="2400" dirty="0">
                        <a:solidFill>
                          <a:schemeClr val="tx1"/>
                        </a:solidFill>
                        <a:latin typeface="Monaco"/>
                        <a:ea typeface="Monaco"/>
                        <a:cs typeface="Monaco"/>
                        <a:sym typeface="Monaco"/>
                      </a:endParaRPr>
                    </a:p>
                  </a:txBody>
                  <a:tcPr marL="27940" marR="27940" marT="25400" marB="25400" anchor="ctr" horzOverflow="overflow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3ACCC-886F-4559-9A2D-CB72BC4B5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excel files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81CF410-76A8-48EE-8722-F86CBB753248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86033534"/>
              </p:ext>
            </p:extLst>
          </p:nvPr>
        </p:nvGraphicFramePr>
        <p:xfrm>
          <a:off x="787400" y="1276350"/>
          <a:ext cx="10782300" cy="2991803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5391150">
                  <a:extLst>
                    <a:ext uri="{9D8B030D-6E8A-4147-A177-3AD203B41FA5}">
                      <a16:colId xmlns:a16="http://schemas.microsoft.com/office/drawing/2014/main" val="492184758"/>
                    </a:ext>
                  </a:extLst>
                </a:gridCol>
                <a:gridCol w="5391150">
                  <a:extLst>
                    <a:ext uri="{9D8B030D-6E8A-4147-A177-3AD203B41FA5}">
                      <a16:colId xmlns:a16="http://schemas.microsoft.com/office/drawing/2014/main" val="1335561635"/>
                    </a:ext>
                  </a:extLst>
                </a:gridCol>
              </a:tblGrid>
              <a:tr h="614363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Helvetica Neue"/>
                        </a:rPr>
                        <a:t>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Helvetica Neue"/>
                        </a:rPr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3670273"/>
                  </a:ext>
                </a:extLst>
              </a:tr>
              <a:tr h="614363"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excel_sheets</a:t>
                      </a:r>
                      <a:r>
                        <a:rPr lang="en-US" sz="24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Helvetica Neue"/>
                        </a:rPr>
                        <a:t>preview sheet names in specified Excel file</a:t>
                      </a:r>
                    </a:p>
                    <a:p>
                      <a:endParaRPr lang="en-US" sz="2400" dirty="0">
                        <a:latin typeface="Helvetica Neu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478642"/>
                  </a:ext>
                </a:extLst>
              </a:tr>
              <a:tr h="614363"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read_excel</a:t>
                      </a:r>
                      <a:r>
                        <a:rPr lang="en-US" sz="2400" dirty="0">
                          <a:solidFill>
                            <a:srgbClr val="0070C0"/>
                          </a:solidFill>
                          <a:latin typeface="Source Code Pro" panose="020B0509030403020204" pitchFamily="49" charset="0"/>
                          <a:ea typeface="Source Code Pro" panose="020B0509030403020204" pitchFamily="49" charset="0"/>
                        </a:rPr>
                        <a:t>()</a:t>
                      </a:r>
                    </a:p>
                    <a:p>
                      <a:endParaRPr lang="en-US" sz="24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</a:endParaRPr>
                    </a:p>
                    <a:p>
                      <a:endParaRPr lang="en-US" sz="2400" dirty="0">
                        <a:solidFill>
                          <a:srgbClr val="0070C0"/>
                        </a:solidFill>
                        <a:latin typeface="Source Code Pro" panose="020B0509030403020204" pitchFamily="49" charset="0"/>
                        <a:ea typeface="Source Code Pro" panose="020B0509030403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Helvetica Neue"/>
                        </a:rPr>
                        <a:t>reads in excel file</a:t>
                      </a:r>
                    </a:p>
                    <a:p>
                      <a:endParaRPr lang="en-US" sz="2400" dirty="0">
                        <a:latin typeface="Helvetica Neu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9656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293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learn about the data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Always check what you import</a:t>
            </a:r>
          </a:p>
        </p:txBody>
      </p:sp>
      <p:sp>
        <p:nvSpPr>
          <p:cNvPr id="255" name="So what are the first things we want to know about our data?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Look at dimensions, </a:t>
            </a:r>
            <a:r>
              <a:rPr lang="en-US" dirty="0" err="1"/>
              <a:t>data.types</a:t>
            </a:r>
            <a:r>
              <a:rPr lang="en-US" dirty="0"/>
              <a:t>, missing values, summary statistics</a:t>
            </a:r>
          </a:p>
          <a:p>
            <a:pPr lvl="1"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dim(),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ncol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(),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nrow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(), names()</a:t>
            </a:r>
            <a:r>
              <a:rPr lang="en-US" dirty="0">
                <a:sym typeface="Monaco"/>
              </a:rPr>
              <a:t>	</a:t>
            </a:r>
            <a:r>
              <a:rPr lang="en-US" dirty="0"/>
              <a:t> 		dimensions</a:t>
            </a:r>
            <a:endParaRPr lang="en-US" dirty="0">
              <a:sym typeface="Monaco"/>
            </a:endParaRPr>
          </a:p>
          <a:p>
            <a:pPr lvl="1"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str(), class(),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is.X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as.X</a:t>
            </a:r>
            <a:r>
              <a:rPr lang="en-US" dirty="0">
                <a:sym typeface="Monaco"/>
              </a:rPr>
              <a:t>		</a:t>
            </a:r>
            <a:r>
              <a:rPr lang="en-US" dirty="0"/>
              <a:t> 		data types </a:t>
            </a:r>
            <a:endParaRPr lang="en-US" dirty="0">
              <a:sym typeface="Monaco"/>
            </a:endParaRPr>
          </a:p>
          <a:p>
            <a:pPr lvl="1"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is.na(), sum(is.na()),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colSums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(is.na())</a:t>
            </a:r>
            <a:r>
              <a:rPr lang="en-US" dirty="0">
                <a:sym typeface="Monaco"/>
              </a:rPr>
              <a:t>	</a:t>
            </a:r>
            <a:r>
              <a:rPr lang="en-US" dirty="0"/>
              <a:t>missing values </a:t>
            </a:r>
            <a:endParaRPr lang="en-US" dirty="0">
              <a:sym typeface="Monaco"/>
            </a:endParaRPr>
          </a:p>
          <a:p>
            <a:pPr lvl="1"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summary(), quantile(), var(),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sd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(), table()</a:t>
            </a:r>
            <a:r>
              <a:rPr lang="en-US" dirty="0">
                <a:sym typeface="Monaco"/>
              </a:rPr>
              <a:t>	</a:t>
            </a:r>
            <a:r>
              <a:rPr lang="en-US" dirty="0"/>
              <a:t>summary statistics</a:t>
            </a:r>
          </a:p>
          <a:p>
            <a:pPr>
              <a:spcBef>
                <a:spcPts val="2400"/>
              </a:spcBef>
            </a:pPr>
            <a:r>
              <a:rPr lang="en-US" dirty="0"/>
              <a:t>There are specialized packages for summaries and data cleaning, which we may cover later</a:t>
            </a:r>
          </a:p>
          <a:p>
            <a:pPr lvl="1">
              <a:spcBef>
                <a:spcPts val="2400"/>
              </a:spcBef>
            </a:pP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summarytools</a:t>
            </a:r>
            <a:r>
              <a:rPr lang="en-US" dirty="0"/>
              <a:t> and 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skimr</a:t>
            </a:r>
            <a:r>
              <a:rPr lang="en-US" dirty="0"/>
              <a:t> for summaries</a:t>
            </a:r>
          </a:p>
          <a:p>
            <a:pPr lvl="1">
              <a:spcBef>
                <a:spcPts val="2400"/>
              </a:spcBef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janitor</a:t>
            </a:r>
            <a:r>
              <a:rPr lang="en-US" dirty="0"/>
              <a:t> for data cleaning </a:t>
            </a:r>
            <a:endParaRPr lang="en-US" dirty="0">
              <a:sym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22292218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C512-8011-4E57-815C-5304217D8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skimr</a:t>
            </a:r>
            <a:endParaRPr lang="en-US" dirty="0">
              <a:latin typeface="Consolas" panose="020B0609020204030204" pitchFamily="49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9D7BF7-3E93-43AC-8F1F-29CF99B0B88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03611" y="1033938"/>
            <a:ext cx="9549876" cy="5333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513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reporting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we report this?</a:t>
            </a:r>
          </a:p>
        </p:txBody>
      </p:sp>
      <p:sp>
        <p:nvSpPr>
          <p:cNvPr id="258" name="Reporting this information in your data dictionary/preparation section is important: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Be transparent about data preparation steps</a:t>
            </a:r>
          </a:p>
          <a:p>
            <a:pPr lvl="1"/>
            <a:r>
              <a:rPr lang="en-US" dirty="0"/>
              <a:t>How many missing values did you remove or impute?</a:t>
            </a:r>
          </a:p>
          <a:p>
            <a:pPr lvl="1"/>
            <a:r>
              <a:rPr lang="en-US" dirty="0"/>
              <a:t>The range and most likely values for each variable</a:t>
            </a:r>
          </a:p>
          <a:p>
            <a:pPr lvl="1"/>
            <a:r>
              <a:rPr lang="en-US" dirty="0"/>
              <a:t>Example values seen in each variable</a:t>
            </a:r>
          </a:p>
          <a:p>
            <a:pPr lvl="1"/>
            <a:r>
              <a:rPr lang="en-US" dirty="0"/>
              <a:t>It’s good practice to show at least the first few lines of your data so the reader can get a ‘feel’ for the data:  (i.e.</a:t>
            </a:r>
            <a:r>
              <a:rPr lang="en-US" dirty="0">
                <a:sym typeface="Monaco"/>
              </a:rPr>
              <a:t>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head()</a:t>
            </a:r>
            <a:r>
              <a:rPr lang="en-US" dirty="0"/>
              <a:t>)</a:t>
            </a:r>
          </a:p>
          <a:p>
            <a:r>
              <a:rPr lang="en-US" dirty="0"/>
              <a:t>Can be quite involving for non-standard data, e.g. web scraping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68C4106-21AA-44F9-B396-F3DCC08C7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sources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C0EB229-3E65-4A7F-AC5C-ECD7A4D4211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Oval 6">
            <a:hlinkClick r:id="rId2" action="ppaction://hlinksldjump"/>
            <a:extLst>
              <a:ext uri="{FF2B5EF4-FFF2-40B4-BE49-F238E27FC236}">
                <a16:creationId xmlns:a16="http://schemas.microsoft.com/office/drawing/2014/main" id="{96790986-4BF1-4787-91BA-52ACE1E61F2C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4308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CA7CA1D-7397-4AE3-95B6-6DDEBD5D3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Online 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503271-DA52-40AF-8FD1-30C07B1CAAC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Most R functions let you read </a:t>
            </a:r>
            <a:r>
              <a:rPr lang="en-US" i="1" dirty="0"/>
              <a:t>files</a:t>
            </a:r>
            <a:r>
              <a:rPr lang="en-US" dirty="0"/>
              <a:t> directly from https:// sources</a:t>
            </a:r>
          </a:p>
          <a:p>
            <a:r>
              <a:rPr lang="en-US" dirty="0"/>
              <a:t>If data needs to be obtained from a website (e.g., .html page), you can rely on the </a:t>
            </a:r>
            <a:r>
              <a:rPr lang="en-US" dirty="0" err="1">
                <a:latin typeface="Consolas" panose="020B0609020204030204" pitchFamily="49" charset="0"/>
              </a:rPr>
              <a:t>rvest</a:t>
            </a:r>
            <a:r>
              <a:rPr lang="en-US" dirty="0"/>
              <a:t> package</a:t>
            </a:r>
          </a:p>
          <a:p>
            <a:r>
              <a:rPr lang="en-US" dirty="0"/>
              <a:t>This can get complex quickly, especially for websites that do not want to be ‘scraped’</a:t>
            </a:r>
          </a:p>
        </p:txBody>
      </p:sp>
    </p:spTree>
    <p:extLst>
      <p:ext uri="{BB962C8B-B14F-4D97-AF65-F5344CB8AC3E}">
        <p14:creationId xmlns:p14="http://schemas.microsoft.com/office/powerpoint/2010/main" val="307878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class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383589608"/>
              </p:ext>
            </p:extLst>
          </p:nvPr>
        </p:nvGraphicFramePr>
        <p:xfrm>
          <a:off x="787400" y="914400"/>
          <a:ext cx="10782300" cy="5181600"/>
        </p:xfrm>
        <a:graphic>
          <a:graphicData uri="http://schemas.openxmlformats.org/drawingml/2006/table">
            <a:tbl>
              <a:tblPr bandRow="1">
                <a:tableStyleId>{67B7B493-E510-4001-A6E9-E6975CE99842}</a:tableStyleId>
              </a:tblPr>
              <a:tblGrid>
                <a:gridCol w="620486">
                  <a:extLst>
                    <a:ext uri="{9D8B030D-6E8A-4147-A177-3AD203B41FA5}">
                      <a16:colId xmlns:a16="http://schemas.microsoft.com/office/drawing/2014/main" val="3915717936"/>
                    </a:ext>
                  </a:extLst>
                </a:gridCol>
                <a:gridCol w="10161814">
                  <a:extLst>
                    <a:ext uri="{9D8B030D-6E8A-4147-A177-3AD203B41FA5}">
                      <a16:colId xmlns:a16="http://schemas.microsoft.com/office/drawing/2014/main" val="3862471431"/>
                    </a:ext>
                  </a:extLst>
                </a:gridCol>
              </a:tblGrid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The first steps of the data journey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15493987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3" action="ppaction://hlinksldjump"/>
                        </a:rPr>
                        <a:t>The pipe `%&gt;%`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31505909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2800" b="1" dirty="0">
                          <a:latin typeface="Helvetica Neue"/>
                        </a:rPr>
                        <a:t>3</a:t>
                      </a:r>
                      <a:endParaRPr lang="en-US" sz="2800" b="1" dirty="0">
                        <a:latin typeface="Helvetica Neue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4" action="ppaction://hlinksldjump"/>
                        </a:rPr>
                        <a:t>Import data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795271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5" action="ppaction://hlinksldjump"/>
                        </a:rPr>
                        <a:t>Online sources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7074105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hlinkClick r:id="rId6" action="ppaction://hlinksldjump"/>
                        </a:rPr>
                        <a:t>Tidy data with </a:t>
                      </a:r>
                      <a:r>
                        <a:rPr lang="en-US" sz="2400" dirty="0" err="1">
                          <a:latin typeface="Consolas" panose="020B0609020204030204" pitchFamily="49" charset="0"/>
                          <a:hlinkClick r:id="rId6" action="ppaction://hlinksldjump"/>
                        </a:rPr>
                        <a:t>tidyr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5418427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7" action="ppaction://hlinksldjump"/>
                        </a:rPr>
                        <a:t>Tibbles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006327116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dirty="0">
                          <a:hlinkClick r:id="rId8" action="ppaction://hlinksldjump"/>
                        </a:rPr>
                        <a:t>Data manipulation with </a:t>
                      </a:r>
                      <a:r>
                        <a:rPr lang="en-US" sz="2400" dirty="0" err="1">
                          <a:latin typeface="Consolas" panose="020B0609020204030204" pitchFamily="49" charset="0"/>
                          <a:hlinkClick r:id="rId8" action="ppaction://hlinksldjump"/>
                        </a:rPr>
                        <a:t>dplyr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37290676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9" action="ppaction://hlinksldjump"/>
                        </a:rPr>
                        <a:t>Strings and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hlinkClick r:id="rId9" action="ppaction://hlinksldjump"/>
                        </a:rPr>
                        <a:t>stringr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95928543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10" action="ppaction://hlinksldjump"/>
                        </a:rPr>
                        <a:t>Factors and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hlinkClick r:id="rId10" action="ppaction://hlinksldjump"/>
                        </a:rPr>
                        <a:t>forcats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12080037"/>
                  </a:ext>
                </a:extLst>
              </a:tr>
              <a:tr h="46585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 Neue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  <a:hlinkClick r:id="rId11" action="ppaction://hlinksldjump"/>
                        </a:rPr>
                        <a:t>Dates and </a:t>
                      </a:r>
                      <a:r>
                        <a:rPr lang="en-US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nsolas" panose="020B0609020204030204" pitchFamily="49" charset="0"/>
                          <a:hlinkClick r:id="rId11" action="ppaction://hlinksldjump"/>
                        </a:rPr>
                        <a:t>lubridate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onsolas" panose="020B0609020204030204" pitchFamily="49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033666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9651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scraping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3324226"/>
            <a:ext cx="10782300" cy="3256775"/>
          </a:xfrm>
        </p:spPr>
        <p:txBody>
          <a:bodyPr/>
          <a:lstStyle/>
          <a:p>
            <a:r>
              <a:rPr lang="en-US" dirty="0"/>
              <a:t>External online sources require extra effort for acquiring data</a:t>
            </a:r>
          </a:p>
          <a:p>
            <a:r>
              <a:rPr lang="en-US" dirty="0"/>
              <a:t>Web scraping (or web harvesting) techniques help turn websites into data than can be processed with software </a:t>
            </a:r>
          </a:p>
          <a:p>
            <a:r>
              <a:rPr lang="en-US" dirty="0"/>
              <a:t>The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rvest</a:t>
            </a:r>
            <a:r>
              <a:rPr lang="en-US" dirty="0"/>
              <a:t> package helps</a:t>
            </a:r>
          </a:p>
          <a:p>
            <a:r>
              <a:rPr lang="en-US" dirty="0"/>
              <a:t>Additional cleaning / text processing steps may be required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0" y="1066801"/>
            <a:ext cx="12192000" cy="2105024"/>
          </a:xfrm>
        </p:spPr>
        <p:txBody>
          <a:bodyPr/>
          <a:lstStyle/>
          <a:p>
            <a:r>
              <a:rPr lang="en-US" sz="2000" dirty="0" err="1">
                <a:solidFill>
                  <a:srgbClr val="000000"/>
                </a:solidFill>
              </a:rPr>
              <a:t>columbus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&lt;-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2000" dirty="0"/>
              <a:t>	</a:t>
            </a:r>
            <a:r>
              <a:rPr lang="en-US" sz="2000" b="0" dirty="0" err="1">
                <a:solidFill>
                  <a:srgbClr val="000000"/>
                </a:solidFill>
              </a:rPr>
              <a:t>read_html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"</a:t>
            </a:r>
            <a:r>
              <a:rPr lang="en-US" sz="2000" b="0" u="sng" dirty="0">
                <a:solidFill>
                  <a:srgbClr val="808080"/>
                </a:solidFill>
              </a:rPr>
              <a:t>https://en.wikipedia.org/wiki/</a:t>
            </a:r>
            <a:r>
              <a:rPr lang="en-US" sz="2000" b="0" u="sng" dirty="0" err="1">
                <a:solidFill>
                  <a:srgbClr val="808080"/>
                </a:solidFill>
              </a:rPr>
              <a:t>Columbus,_Ohio</a:t>
            </a:r>
            <a:r>
              <a:rPr lang="en-US" sz="2000" b="0" u="none" dirty="0">
                <a:solidFill>
                  <a:srgbClr val="808080"/>
                </a:solidFill>
              </a:rPr>
              <a:t>"</a:t>
            </a:r>
            <a:r>
              <a:rPr lang="en-US" sz="2000" b="1" u="none" dirty="0">
                <a:solidFill>
                  <a:srgbClr val="000080"/>
                </a:solidFill>
              </a:rPr>
              <a:t>)</a:t>
            </a:r>
            <a:r>
              <a:rPr lang="en-US" sz="2000" b="0" u="none" dirty="0">
                <a:solidFill>
                  <a:srgbClr val="000000"/>
                </a:solidFill>
              </a:rPr>
              <a:t> </a:t>
            </a:r>
            <a:r>
              <a:rPr lang="en-US" sz="2000" b="0" u="none" dirty="0">
                <a:solidFill>
                  <a:srgbClr val="804000"/>
                </a:solidFill>
              </a:rPr>
              <a:t>%&gt;%</a:t>
            </a:r>
            <a:endParaRPr lang="en-US" sz="2000" b="0" u="none" dirty="0">
              <a:solidFill>
                <a:srgbClr val="000000"/>
              </a:solidFill>
            </a:endParaRPr>
          </a:p>
          <a:p>
            <a:r>
              <a:rPr lang="en-US" sz="2000" b="0" u="none" dirty="0">
                <a:solidFill>
                  <a:srgbClr val="000000"/>
                </a:solidFill>
              </a:rPr>
              <a:t>  	</a:t>
            </a:r>
            <a:r>
              <a:rPr lang="en-US" sz="2000" b="0" u="none" dirty="0" err="1">
                <a:solidFill>
                  <a:srgbClr val="000000"/>
                </a:solidFill>
              </a:rPr>
              <a:t>html_nodes</a:t>
            </a:r>
            <a:r>
              <a:rPr lang="en-US" sz="2000" b="1" u="none" dirty="0">
                <a:solidFill>
                  <a:srgbClr val="000080"/>
                </a:solidFill>
              </a:rPr>
              <a:t>(</a:t>
            </a:r>
            <a:r>
              <a:rPr lang="en-US" sz="2000" b="0" u="none" dirty="0">
                <a:solidFill>
                  <a:srgbClr val="808080"/>
                </a:solidFill>
              </a:rPr>
              <a:t>"#content"</a:t>
            </a:r>
            <a:r>
              <a:rPr lang="en-US" sz="2000" b="1" u="none" dirty="0">
                <a:solidFill>
                  <a:srgbClr val="000080"/>
                </a:solidFill>
              </a:rPr>
              <a:t>)</a:t>
            </a:r>
            <a:r>
              <a:rPr lang="en-US" sz="2000" b="0" u="none" dirty="0">
                <a:solidFill>
                  <a:srgbClr val="000000"/>
                </a:solidFill>
              </a:rPr>
              <a:t> </a:t>
            </a:r>
            <a:r>
              <a:rPr lang="en-US" sz="2000" b="0" u="none" dirty="0">
                <a:solidFill>
                  <a:srgbClr val="804000"/>
                </a:solidFill>
              </a:rPr>
              <a:t>%&gt;%</a:t>
            </a:r>
            <a:endParaRPr lang="en-US" sz="2000" b="0" u="none" dirty="0">
              <a:solidFill>
                <a:srgbClr val="000000"/>
              </a:solidFill>
            </a:endParaRPr>
          </a:p>
          <a:p>
            <a:r>
              <a:rPr lang="en-US" sz="2000" b="0" u="none" dirty="0">
                <a:solidFill>
                  <a:srgbClr val="000000"/>
                </a:solidFill>
              </a:rPr>
              <a:t>  	</a:t>
            </a:r>
            <a:r>
              <a:rPr lang="en-US" sz="2000" b="0" u="none" dirty="0" err="1">
                <a:solidFill>
                  <a:srgbClr val="000000"/>
                </a:solidFill>
              </a:rPr>
              <a:t>html_text</a:t>
            </a:r>
            <a:r>
              <a:rPr lang="en-US" sz="2000" b="1" u="none" dirty="0">
                <a:solidFill>
                  <a:srgbClr val="000080"/>
                </a:solidFill>
              </a:rPr>
              <a:t>()</a:t>
            </a:r>
          </a:p>
          <a:p>
            <a:endParaRPr lang="en-US" sz="2000" b="1" u="none" dirty="0">
              <a:solidFill>
                <a:srgbClr val="00008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columbus</a:t>
            </a:r>
            <a:endParaRPr lang="en-US" sz="2000" b="0" u="non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220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Nodes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87403" y="2686050"/>
            <a:ext cx="10782300" cy="3894951"/>
          </a:xfrm>
        </p:spPr>
        <p:txBody>
          <a:bodyPr/>
          <a:lstStyle/>
          <a:p>
            <a:r>
              <a:rPr lang="en-US" dirty="0"/>
              <a:t>When scraping a webpage, you need to identify the HTML node you want to extract using a selector</a:t>
            </a:r>
          </a:p>
          <a:p>
            <a:r>
              <a:rPr lang="en-US" dirty="0"/>
              <a:t>An easy one to use is </a:t>
            </a:r>
            <a:r>
              <a:rPr lang="en-US" dirty="0" err="1">
                <a:solidFill>
                  <a:srgbClr val="0070C0"/>
                </a:solidFill>
              </a:rPr>
              <a:t>SelectorGadget</a:t>
            </a:r>
            <a:r>
              <a:rPr lang="en-US" dirty="0">
                <a:solidFill>
                  <a:srgbClr val="0070C0"/>
                </a:solidFill>
              </a:rPr>
              <a:t> (https://selectorgadget.com/)</a:t>
            </a:r>
          </a:p>
          <a:p>
            <a:r>
              <a:rPr lang="en-US" dirty="0"/>
              <a:t>Nodes identify things like text, tables, etc.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246D0-8AC7-4678-ABB2-1DD1AB40D6E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1"/>
            <a:ext cx="12192000" cy="1295400"/>
          </a:xfrm>
        </p:spPr>
        <p:txBody>
          <a:bodyPr/>
          <a:lstStyle/>
          <a:p>
            <a:r>
              <a:rPr lang="en-US" sz="2000" dirty="0" err="1">
                <a:solidFill>
                  <a:srgbClr val="000000"/>
                </a:solidFill>
              </a:rPr>
              <a:t>read_html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"&lt;URL&gt;"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4000"/>
                </a:solidFill>
              </a:rPr>
              <a:t>%&gt;%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	</a:t>
            </a:r>
            <a:r>
              <a:rPr lang="en-US" sz="2000" b="0" dirty="0" err="1">
                <a:solidFill>
                  <a:srgbClr val="000000"/>
                </a:solidFill>
              </a:rPr>
              <a:t>html_nodes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"&lt;NODE&gt;"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4000"/>
                </a:solidFill>
              </a:rPr>
              <a:t>%&gt;%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	</a:t>
            </a:r>
            <a:r>
              <a:rPr lang="en-US" sz="2000" b="0" dirty="0" err="1">
                <a:solidFill>
                  <a:srgbClr val="000000"/>
                </a:solidFill>
              </a:rPr>
              <a:t>html_text</a:t>
            </a:r>
            <a:r>
              <a:rPr lang="en-US" sz="2000" b="1" dirty="0">
                <a:solidFill>
                  <a:srgbClr val="000080"/>
                </a:solidFill>
              </a:rPr>
              <a:t>()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2385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data transformation - tokenization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To make the text data usable for analysis, we </a:t>
            </a:r>
            <a:r>
              <a:rPr lang="en-US" i="1" dirty="0">
                <a:solidFill>
                  <a:srgbClr val="0070C0"/>
                </a:solidFill>
              </a:rPr>
              <a:t>tokenize</a:t>
            </a:r>
            <a:r>
              <a:rPr lang="en-US" dirty="0"/>
              <a:t> the text</a:t>
            </a:r>
          </a:p>
          <a:p>
            <a:pPr lvl="1"/>
            <a:r>
              <a:rPr lang="en-US" dirty="0"/>
              <a:t>This means we obtain a list of words occurring the text</a:t>
            </a:r>
          </a:p>
          <a:p>
            <a:r>
              <a:rPr lang="en-US" dirty="0"/>
              <a:t>Then, we can count how often each words appears in the document</a:t>
            </a:r>
          </a:p>
          <a:p>
            <a:r>
              <a:rPr lang="en-US" dirty="0"/>
              <a:t>Additional cleaning steps may be required (e.g., remove ‘the’, ‘and’,…)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2378075"/>
          </a:xfrm>
        </p:spPr>
        <p:txBody>
          <a:bodyPr/>
          <a:lstStyle/>
          <a:p>
            <a:r>
              <a:rPr lang="en-US" sz="2000" dirty="0" err="1">
                <a:solidFill>
                  <a:srgbClr val="000000"/>
                </a:solidFill>
              </a:rPr>
              <a:t>tidy_text</a:t>
            </a:r>
            <a:r>
              <a:rPr lang="en-US" sz="2000" dirty="0">
                <a:solidFill>
                  <a:srgbClr val="000000"/>
                </a:solidFill>
              </a:rPr>
              <a:t> &lt;-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  </a:t>
            </a:r>
            <a:r>
              <a:rPr lang="en-US" sz="2000" dirty="0" err="1">
                <a:solidFill>
                  <a:srgbClr val="000000"/>
                </a:solidFill>
              </a:rPr>
              <a:t>data_frame</a:t>
            </a:r>
            <a:r>
              <a:rPr lang="en-US" sz="2000" dirty="0">
                <a:solidFill>
                  <a:srgbClr val="000000"/>
                </a:solidFill>
              </a:rPr>
              <a:t>(</a:t>
            </a:r>
            <a:r>
              <a:rPr lang="en-US" sz="2000" dirty="0" err="1">
                <a:solidFill>
                  <a:srgbClr val="000000"/>
                </a:solidFill>
              </a:rPr>
              <a:t>columbus</a:t>
            </a:r>
            <a:r>
              <a:rPr lang="en-US" sz="2000" dirty="0">
                <a:solidFill>
                  <a:srgbClr val="000000"/>
                </a:solidFill>
              </a:rPr>
              <a:t>) %&gt;%</a:t>
            </a:r>
          </a:p>
          <a:p>
            <a:r>
              <a:rPr lang="en-US" sz="2000" dirty="0">
                <a:solidFill>
                  <a:srgbClr val="000000"/>
                </a:solidFill>
              </a:rPr>
              <a:t>  </a:t>
            </a:r>
            <a:r>
              <a:rPr lang="en-US" sz="2000" dirty="0" err="1">
                <a:solidFill>
                  <a:srgbClr val="000000"/>
                </a:solidFill>
              </a:rPr>
              <a:t>unnest_tokens</a:t>
            </a:r>
            <a:r>
              <a:rPr lang="en-US" sz="2000" dirty="0">
                <a:solidFill>
                  <a:srgbClr val="000000"/>
                </a:solidFill>
              </a:rPr>
              <a:t>(word, </a:t>
            </a:r>
            <a:r>
              <a:rPr lang="en-US" sz="2000" dirty="0" err="1">
                <a:solidFill>
                  <a:srgbClr val="000000"/>
                </a:solidFill>
              </a:rPr>
              <a:t>columbus</a:t>
            </a:r>
            <a:r>
              <a:rPr lang="en-US" sz="2000" dirty="0">
                <a:solidFill>
                  <a:srgbClr val="000000"/>
                </a:solidFill>
              </a:rPr>
              <a:t>) %&gt;%</a:t>
            </a:r>
          </a:p>
          <a:p>
            <a:r>
              <a:rPr lang="en-US" sz="2000" dirty="0">
                <a:solidFill>
                  <a:srgbClr val="000000"/>
                </a:solidFill>
              </a:rPr>
              <a:t>  </a:t>
            </a:r>
            <a:r>
              <a:rPr lang="en-US" sz="2000" dirty="0" err="1">
                <a:solidFill>
                  <a:srgbClr val="000000"/>
                </a:solidFill>
              </a:rPr>
              <a:t>anti_join</a:t>
            </a:r>
            <a:r>
              <a:rPr lang="en-US" sz="2000" dirty="0">
                <a:solidFill>
                  <a:srgbClr val="000000"/>
                </a:solidFill>
              </a:rPr>
              <a:t>(</a:t>
            </a:r>
            <a:r>
              <a:rPr lang="en-US" sz="2000" dirty="0" err="1">
                <a:solidFill>
                  <a:srgbClr val="000000"/>
                </a:solidFill>
              </a:rPr>
              <a:t>stop_words</a:t>
            </a:r>
            <a:r>
              <a:rPr lang="en-US" sz="2000" dirty="0">
                <a:solidFill>
                  <a:srgbClr val="000000"/>
                </a:solidFill>
              </a:rPr>
              <a:t>) %&gt;%</a:t>
            </a:r>
          </a:p>
          <a:p>
            <a:r>
              <a:rPr lang="en-US" sz="2000" dirty="0">
                <a:solidFill>
                  <a:srgbClr val="000000"/>
                </a:solidFill>
              </a:rPr>
              <a:t>  count(word)</a:t>
            </a:r>
          </a:p>
          <a:p>
            <a:endParaRPr lang="en-US" sz="2000" b="1" dirty="0">
              <a:solidFill>
                <a:srgbClr val="000080"/>
              </a:solidFill>
            </a:endParaRPr>
          </a:p>
          <a:p>
            <a:r>
              <a:rPr lang="pt-BR" sz="2000" b="0" dirty="0">
                <a:solidFill>
                  <a:srgbClr val="000000"/>
                </a:solidFill>
              </a:rPr>
              <a:t>tidy_text %&gt;% arrange(desc(n))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410870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061A34A-F2C3-49D7-A0B7-24568F427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 data with </a:t>
            </a:r>
            <a:r>
              <a:rPr lang="en-US" dirty="0" err="1">
                <a:latin typeface="Consolas" panose="020B0609020204030204" pitchFamily="49" charset="0"/>
              </a:rPr>
              <a:t>tidyr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4F3E9F-19A4-4ECE-A66B-A8DD9887A9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045FD81-E28C-4E1B-9060-98CB5CAE5438}"/>
              </a:ext>
            </a:extLst>
          </p:cNvPr>
          <p:cNvSpPr/>
          <p:nvPr/>
        </p:nvSpPr>
        <p:spPr>
          <a:xfrm>
            <a:off x="4357603" y="647300"/>
            <a:ext cx="3708400" cy="208276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8E6D68-9FB0-42FB-87C2-40E3D6D1889E}"/>
              </a:ext>
            </a:extLst>
          </p:cNvPr>
          <p:cNvSpPr txBox="1"/>
          <p:nvPr/>
        </p:nvSpPr>
        <p:spPr>
          <a:xfrm>
            <a:off x="1769892" y="1488629"/>
            <a:ext cx="10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Import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E1BB17-F325-46EA-886A-9D4D86BC676E}"/>
              </a:ext>
            </a:extLst>
          </p:cNvPr>
          <p:cNvSpPr txBox="1"/>
          <p:nvPr/>
        </p:nvSpPr>
        <p:spPr>
          <a:xfrm>
            <a:off x="3248584" y="1488629"/>
            <a:ext cx="720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Helvetica Neue"/>
              </a:rPr>
              <a:t>Tidy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028987-0C56-464C-83D9-700594231B16}"/>
              </a:ext>
            </a:extLst>
          </p:cNvPr>
          <p:cNvSpPr txBox="1"/>
          <p:nvPr/>
        </p:nvSpPr>
        <p:spPr>
          <a:xfrm>
            <a:off x="4513777" y="1488629"/>
            <a:ext cx="1351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Transform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1277E7-A14A-4DBF-8604-CC1F96A5EC6D}"/>
              </a:ext>
            </a:extLst>
          </p:cNvPr>
          <p:cNvSpPr txBox="1"/>
          <p:nvPr/>
        </p:nvSpPr>
        <p:spPr>
          <a:xfrm>
            <a:off x="6303448" y="721025"/>
            <a:ext cx="1264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Visualize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78BACA-2A03-490E-AB5A-E062D1A12CA4}"/>
              </a:ext>
            </a:extLst>
          </p:cNvPr>
          <p:cNvSpPr txBox="1"/>
          <p:nvPr/>
        </p:nvSpPr>
        <p:spPr>
          <a:xfrm>
            <a:off x="6480560" y="1835760"/>
            <a:ext cx="910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3645C0-802A-46CD-B6B7-40DC243EF176}"/>
              </a:ext>
            </a:extLst>
          </p:cNvPr>
          <p:cNvSpPr txBox="1"/>
          <p:nvPr/>
        </p:nvSpPr>
        <p:spPr>
          <a:xfrm>
            <a:off x="8576752" y="1488629"/>
            <a:ext cx="1845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Communicate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5A001C6-18C2-442B-BB75-2AE678B6668A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799622" y="1688684"/>
            <a:ext cx="4489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F0819BD-6A3E-4712-A375-80597575A310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969395" y="1688684"/>
            <a:ext cx="5443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A341853-4C11-48A6-BDEA-086540C808C3}"/>
              </a:ext>
            </a:extLst>
          </p:cNvPr>
          <p:cNvCxnSpPr>
            <a:cxnSpLocks/>
            <a:stCxn id="6" idx="3"/>
            <a:endCxn id="12" idx="1"/>
          </p:cNvCxnSpPr>
          <p:nvPr/>
        </p:nvCxnSpPr>
        <p:spPr>
          <a:xfrm>
            <a:off x="8066003" y="1688684"/>
            <a:ext cx="51074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86106DFA-81BF-4375-8DF9-3481C2534642}"/>
              </a:ext>
            </a:extLst>
          </p:cNvPr>
          <p:cNvCxnSpPr>
            <a:stCxn id="11" idx="2"/>
            <a:endCxn id="9" idx="2"/>
          </p:cNvCxnSpPr>
          <p:nvPr/>
        </p:nvCxnSpPr>
        <p:spPr>
          <a:xfrm rot="5400000" flipH="1">
            <a:off x="5888926" y="1189095"/>
            <a:ext cx="347131" cy="1746421"/>
          </a:xfrm>
          <a:prstGeom prst="curvedConnector3">
            <a:avLst>
              <a:gd name="adj1" fmla="val -6585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C9E54E67-210D-450E-A7FA-9CBC49F93A8D}"/>
              </a:ext>
            </a:extLst>
          </p:cNvPr>
          <p:cNvCxnSpPr>
            <a:cxnSpLocks/>
            <a:stCxn id="9" idx="0"/>
            <a:endCxn id="10" idx="1"/>
          </p:cNvCxnSpPr>
          <p:nvPr/>
        </p:nvCxnSpPr>
        <p:spPr>
          <a:xfrm rot="5400000" flipH="1" flipV="1">
            <a:off x="5462590" y="647772"/>
            <a:ext cx="567549" cy="1114167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A6E26995-E224-4C66-B42C-37669B703617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5400000">
            <a:off x="6578391" y="1478447"/>
            <a:ext cx="714625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hlinkClick r:id="rId2" action="ppaction://hlinksldjump"/>
            <a:extLst>
              <a:ext uri="{FF2B5EF4-FFF2-40B4-BE49-F238E27FC236}">
                <a16:creationId xmlns:a16="http://schemas.microsoft.com/office/drawing/2014/main" id="{B2F583E7-49D7-47EC-9396-64D3C8A7B782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3889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AFC500-79DD-457E-977F-B95F5E5DD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Tidying data</a:t>
            </a:r>
          </a:p>
        </p:txBody>
      </p:sp>
      <p:sp>
        <p:nvSpPr>
          <p:cNvPr id="151" name="RStudio projects make it straightforward to divide your work into multiple contexts, each with their own: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pivot_longer</a:t>
            </a:r>
            <a:r>
              <a:rPr lang="en-US" sz="24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dirty="0">
                <a:sym typeface="Monaco"/>
              </a:rPr>
              <a:t> 	</a:t>
            </a:r>
            <a:r>
              <a:rPr lang="en-US" dirty="0"/>
              <a:t>transforms data from wide to long</a:t>
            </a:r>
          </a:p>
          <a:p>
            <a:r>
              <a:rPr lang="en-US" dirty="0" err="1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pivot_wider</a:t>
            </a:r>
            <a:r>
              <a:rPr lang="en-US" sz="24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dirty="0">
                <a:sym typeface="Monaco"/>
              </a:rPr>
              <a:t> </a:t>
            </a:r>
            <a:r>
              <a:rPr lang="en-US" dirty="0"/>
              <a:t> 		transforms data from long to wide</a:t>
            </a:r>
          </a:p>
          <a:p>
            <a:r>
              <a:rPr lang="en-US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separate</a:t>
            </a:r>
            <a:r>
              <a:rPr lang="en-US" sz="24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dirty="0">
                <a:sym typeface="Monaco"/>
              </a:rPr>
              <a:t>  		</a:t>
            </a:r>
            <a:r>
              <a:rPr lang="en-US" dirty="0"/>
              <a:t>splits a single column into multiple columns</a:t>
            </a:r>
          </a:p>
          <a:p>
            <a:r>
              <a:rPr lang="en-US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Monaco"/>
              </a:rPr>
              <a:t>unite</a:t>
            </a:r>
            <a:r>
              <a:rPr lang="en-US" sz="24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dirty="0">
                <a:sym typeface="Monaco"/>
              </a:rPr>
              <a:t>  			</a:t>
            </a:r>
            <a:r>
              <a:rPr lang="en-US" dirty="0"/>
              <a:t>combines multiple columns into a single column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A6AB4-5CFD-4BDF-A8E6-E229950E9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tidy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D058B-1138-4ED5-A04E-4B432EBDE7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3200" dirty="0"/>
              <a:t>Every column is variable</a:t>
            </a:r>
          </a:p>
          <a:p>
            <a:r>
              <a:rPr lang="en-US" sz="3200" dirty="0"/>
              <a:t>Every row is an observation</a:t>
            </a:r>
          </a:p>
          <a:p>
            <a:r>
              <a:rPr lang="en-US" sz="3200" dirty="0"/>
              <a:t>Every cell is a single value</a:t>
            </a:r>
          </a:p>
          <a:p>
            <a:endParaRPr lang="en-US" sz="3200" dirty="0"/>
          </a:p>
          <a:p>
            <a:r>
              <a:rPr lang="en-US" sz="3200" dirty="0"/>
              <a:t>This is the standard way of storing data in the </a:t>
            </a:r>
            <a:r>
              <a:rPr lang="en-US" sz="3200" dirty="0" err="1"/>
              <a:t>tidyverse</a:t>
            </a:r>
            <a:r>
              <a:rPr lang="en-US" sz="3200" dirty="0"/>
              <a:t> – if possible</a:t>
            </a:r>
          </a:p>
          <a:p>
            <a:r>
              <a:rPr lang="en-US" sz="3200" dirty="0"/>
              <a:t>What is a variable? Rule of </a:t>
            </a:r>
            <a:r>
              <a:rPr lang="en-US" sz="3200" dirty="0" err="1"/>
              <a:t>thumb:‘something</a:t>
            </a:r>
            <a:r>
              <a:rPr lang="en-US" sz="3200" dirty="0"/>
              <a:t> that could be mapped to an axis in a plot’</a:t>
            </a:r>
          </a:p>
          <a:p>
            <a:endParaRPr lang="en-US" sz="32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960009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B7AF022-C627-4925-BAEC-211752A93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and back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E9F1A26-2497-4E63-945B-1631615C13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4112659"/>
              </p:ext>
            </p:extLst>
          </p:nvPr>
        </p:nvGraphicFramePr>
        <p:xfrm>
          <a:off x="914400" y="965200"/>
          <a:ext cx="3736732" cy="2479431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3007666F-6AE4-4F3A-B0AB-441422274B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0658861"/>
              </p:ext>
            </p:extLst>
          </p:nvPr>
        </p:nvGraphicFramePr>
        <p:xfrm>
          <a:off x="8475051" y="965200"/>
          <a:ext cx="2802549" cy="5785339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32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sp>
        <p:nvSpPr>
          <p:cNvPr id="10" name="Arrow: Right 9">
            <a:extLst>
              <a:ext uri="{FF2B5EF4-FFF2-40B4-BE49-F238E27FC236}">
                <a16:creationId xmlns:a16="http://schemas.microsoft.com/office/drawing/2014/main" id="{4925DDB5-301A-468E-BAE7-A50EB6CE9ABA}"/>
              </a:ext>
            </a:extLst>
          </p:cNvPr>
          <p:cNvSpPr/>
          <p:nvPr/>
        </p:nvSpPr>
        <p:spPr>
          <a:xfrm>
            <a:off x="4899712" y="1155803"/>
            <a:ext cx="2387600" cy="4699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3A581A-23D3-48C8-AB11-CCB67BA7B3AC}"/>
              </a:ext>
            </a:extLst>
          </p:cNvPr>
          <p:cNvSpPr txBox="1"/>
          <p:nvPr/>
        </p:nvSpPr>
        <p:spPr>
          <a:xfrm>
            <a:off x="4899712" y="1605223"/>
            <a:ext cx="3537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pivot_longer</a:t>
            </a:r>
            <a:r>
              <a:rPr lang="en-US" sz="2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()</a:t>
            </a:r>
          </a:p>
          <a:p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(previously: </a:t>
            </a:r>
            <a:r>
              <a:rPr lang="en-US" sz="2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gather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CBDB4805-18BA-4170-A438-146529E51C55}"/>
              </a:ext>
            </a:extLst>
          </p:cNvPr>
          <p:cNvSpPr/>
          <p:nvPr/>
        </p:nvSpPr>
        <p:spPr>
          <a:xfrm flipH="1">
            <a:off x="4899712" y="2918922"/>
            <a:ext cx="2387600" cy="469900"/>
          </a:xfrm>
          <a:prstGeom prst="right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A4E71A-37DE-45BD-A527-9C3EA3577777}"/>
              </a:ext>
            </a:extLst>
          </p:cNvPr>
          <p:cNvSpPr txBox="1"/>
          <p:nvPr/>
        </p:nvSpPr>
        <p:spPr>
          <a:xfrm>
            <a:off x="4899712" y="3436691"/>
            <a:ext cx="3537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pivot_wider</a:t>
            </a:r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()</a:t>
            </a:r>
          </a:p>
          <a:p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(previously: </a:t>
            </a:r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spread</a:t>
            </a:r>
            <a:r>
              <a:rPr lang="en-US" sz="2800" dirty="0">
                <a:latin typeface="Helvetica" panose="020B0604020202020204" pitchFamily="34" charset="0"/>
                <a:cs typeface="Helvetica" panose="020B0604020202020204" pitchFamily="34" charset="0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1977CD-DF6B-4753-8635-6AF8307B172E}"/>
              </a:ext>
            </a:extLst>
          </p:cNvPr>
          <p:cNvSpPr txBox="1"/>
          <p:nvPr/>
        </p:nvSpPr>
        <p:spPr>
          <a:xfrm>
            <a:off x="914400" y="4917367"/>
            <a:ext cx="72199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Often, </a:t>
            </a:r>
            <a:r>
              <a:rPr lang="en-US" sz="2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pivot_longer</a:t>
            </a:r>
            <a:r>
              <a:rPr lang="en-US" sz="2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 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needs to be used to tidy data. For instance, sales/cash flows/… for different month may be stacked in different columns. Here, it makes sense to month as a ‘key’.</a:t>
            </a:r>
          </a:p>
        </p:txBody>
      </p:sp>
    </p:spTree>
    <p:extLst>
      <p:ext uri="{BB962C8B-B14F-4D97-AF65-F5344CB8AC3E}">
        <p14:creationId xmlns:p14="http://schemas.microsoft.com/office/powerpoint/2010/main" val="137141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3" grpId="0" animBg="1"/>
      <p:bldP spid="14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25AEF5-494A-4428-B38F-688F59A9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wide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AE8E2DD-67CA-499C-9B02-60E67F1DEA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3051057"/>
              </p:ext>
            </p:extLst>
          </p:nvPr>
        </p:nvGraphicFramePr>
        <p:xfrm>
          <a:off x="4227634" y="965200"/>
          <a:ext cx="3736732" cy="2479431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8351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25AEF5-494A-4428-B38F-688F59A9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long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791719E1-9BAE-4758-9F6F-7303EF07A8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7944915"/>
              </p:ext>
            </p:extLst>
          </p:nvPr>
        </p:nvGraphicFramePr>
        <p:xfrm>
          <a:off x="4694726" y="965200"/>
          <a:ext cx="2802549" cy="5785339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32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6042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25AEF5-494A-4428-B38F-688F59A9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permutations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791719E1-9BAE-4758-9F6F-7303EF07A8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8942269"/>
              </p:ext>
            </p:extLst>
          </p:nvPr>
        </p:nvGraphicFramePr>
        <p:xfrm>
          <a:off x="6586208" y="1002322"/>
          <a:ext cx="2802549" cy="5785339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32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905577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974737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1248712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3163522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19065D0-5195-4182-B18E-2224BF0D29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008511"/>
              </p:ext>
            </p:extLst>
          </p:nvPr>
        </p:nvGraphicFramePr>
        <p:xfrm>
          <a:off x="2803245" y="996461"/>
          <a:ext cx="2802549" cy="5785339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93418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3418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32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826477"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62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DCC1D1DE-D88A-470E-BBB9-63A581C1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‘data journey’</a:t>
            </a: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542A0AA-CA59-48BC-B0EC-B1EB1FAA94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lecture covers key elements of importing and tidying data, as well as some essential transformations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A69E00-B704-49B9-A070-80EAE39CF6E9}"/>
              </a:ext>
            </a:extLst>
          </p:cNvPr>
          <p:cNvGrpSpPr/>
          <p:nvPr/>
        </p:nvGrpSpPr>
        <p:grpSpPr>
          <a:xfrm>
            <a:off x="1769892" y="1790300"/>
            <a:ext cx="8652217" cy="2113545"/>
            <a:chOff x="930189" y="2162848"/>
            <a:chExt cx="8652217" cy="211354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7BD175A7-31B8-4D62-898B-8233F2952DE4}"/>
                </a:ext>
              </a:extLst>
            </p:cNvPr>
            <p:cNvSpPr/>
            <p:nvPr/>
          </p:nvSpPr>
          <p:spPr>
            <a:xfrm>
              <a:off x="3517900" y="2162848"/>
              <a:ext cx="3708400" cy="208276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91579E1-6D5A-410C-8D05-DABB0E238312}"/>
                </a:ext>
              </a:extLst>
            </p:cNvPr>
            <p:cNvSpPr txBox="1"/>
            <p:nvPr/>
          </p:nvSpPr>
          <p:spPr>
            <a:xfrm>
              <a:off x="930189" y="3004177"/>
              <a:ext cx="10297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70C0"/>
                  </a:solidFill>
                  <a:latin typeface="Helvetica Neue"/>
                </a:rPr>
                <a:t>Import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2ED52B-769A-4785-B558-B2FB4C437145}"/>
                </a:ext>
              </a:extLst>
            </p:cNvPr>
            <p:cNvSpPr txBox="1"/>
            <p:nvPr/>
          </p:nvSpPr>
          <p:spPr>
            <a:xfrm>
              <a:off x="2408881" y="3004177"/>
              <a:ext cx="72081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70C0"/>
                  </a:solidFill>
                  <a:latin typeface="Helvetica Neue"/>
                </a:rPr>
                <a:t>Tidy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3DE919D-BBE5-420F-B8B9-853623BEF045}"/>
                </a:ext>
              </a:extLst>
            </p:cNvPr>
            <p:cNvSpPr txBox="1"/>
            <p:nvPr/>
          </p:nvSpPr>
          <p:spPr>
            <a:xfrm>
              <a:off x="3674074" y="3004177"/>
              <a:ext cx="13510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70C0"/>
                  </a:solidFill>
                  <a:latin typeface="Helvetica Neue"/>
                </a:rPr>
                <a:t>Transform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4E70A85-10F4-444F-B225-0EF4D367C6EA}"/>
                </a:ext>
              </a:extLst>
            </p:cNvPr>
            <p:cNvSpPr txBox="1"/>
            <p:nvPr/>
          </p:nvSpPr>
          <p:spPr>
            <a:xfrm>
              <a:off x="5463745" y="2236573"/>
              <a:ext cx="126450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</a:rPr>
                <a:t>Visualize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0657543-CD48-4173-8B91-3CA7C49CCC63}"/>
                </a:ext>
              </a:extLst>
            </p:cNvPr>
            <p:cNvSpPr txBox="1"/>
            <p:nvPr/>
          </p:nvSpPr>
          <p:spPr>
            <a:xfrm>
              <a:off x="5640857" y="3351308"/>
              <a:ext cx="91028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</a:rPr>
                <a:t>Model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C6AF707-84BB-4E69-BBDA-E4053DB5CF2A}"/>
                </a:ext>
              </a:extLst>
            </p:cNvPr>
            <p:cNvSpPr txBox="1"/>
            <p:nvPr/>
          </p:nvSpPr>
          <p:spPr>
            <a:xfrm>
              <a:off x="7737049" y="3004177"/>
              <a:ext cx="18453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Helvetica Neue"/>
                </a:rPr>
                <a:t>Communicate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EEB3BFC-F90C-4188-9D7E-1EB51C20A796}"/>
                </a:ext>
              </a:extLst>
            </p:cNvPr>
            <p:cNvCxnSpPr>
              <a:stCxn id="38" idx="3"/>
              <a:endCxn id="39" idx="1"/>
            </p:cNvCxnSpPr>
            <p:nvPr/>
          </p:nvCxnSpPr>
          <p:spPr>
            <a:xfrm>
              <a:off x="1959919" y="3204232"/>
              <a:ext cx="44896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440267E-EB00-44F4-A25D-38D735868203}"/>
                </a:ext>
              </a:extLst>
            </p:cNvPr>
            <p:cNvCxnSpPr>
              <a:cxnSpLocks/>
              <a:stCxn id="39" idx="3"/>
              <a:endCxn id="40" idx="1"/>
            </p:cNvCxnSpPr>
            <p:nvPr/>
          </p:nvCxnSpPr>
          <p:spPr>
            <a:xfrm>
              <a:off x="3129692" y="3204232"/>
              <a:ext cx="54438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FF1FBDCA-ECCE-4D0F-815D-57C5B085D91C}"/>
                </a:ext>
              </a:extLst>
            </p:cNvPr>
            <p:cNvCxnSpPr>
              <a:cxnSpLocks/>
              <a:stCxn id="37" idx="3"/>
              <a:endCxn id="43" idx="1"/>
            </p:cNvCxnSpPr>
            <p:nvPr/>
          </p:nvCxnSpPr>
          <p:spPr>
            <a:xfrm>
              <a:off x="7226300" y="3204232"/>
              <a:ext cx="510749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or: Curved 46">
              <a:extLst>
                <a:ext uri="{FF2B5EF4-FFF2-40B4-BE49-F238E27FC236}">
                  <a16:creationId xmlns:a16="http://schemas.microsoft.com/office/drawing/2014/main" id="{99C94090-8E74-4A90-9D89-EFF1175814AD}"/>
                </a:ext>
              </a:extLst>
            </p:cNvPr>
            <p:cNvCxnSpPr>
              <a:stCxn id="42" idx="2"/>
              <a:endCxn id="40" idx="2"/>
            </p:cNvCxnSpPr>
            <p:nvPr/>
          </p:nvCxnSpPr>
          <p:spPr>
            <a:xfrm rot="5400000" flipH="1">
              <a:off x="5049223" y="2704643"/>
              <a:ext cx="347131" cy="1746421"/>
            </a:xfrm>
            <a:prstGeom prst="curvedConnector3">
              <a:avLst>
                <a:gd name="adj1" fmla="val -65854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ctor: Curved 47">
              <a:extLst>
                <a:ext uri="{FF2B5EF4-FFF2-40B4-BE49-F238E27FC236}">
                  <a16:creationId xmlns:a16="http://schemas.microsoft.com/office/drawing/2014/main" id="{CAB13EAD-FF9C-406F-9918-B34D7398BA8F}"/>
                </a:ext>
              </a:extLst>
            </p:cNvPr>
            <p:cNvCxnSpPr>
              <a:cxnSpLocks/>
              <a:stCxn id="40" idx="0"/>
              <a:endCxn id="41" idx="1"/>
            </p:cNvCxnSpPr>
            <p:nvPr/>
          </p:nvCxnSpPr>
          <p:spPr>
            <a:xfrm rot="5400000" flipH="1" flipV="1">
              <a:off x="4622887" y="2163320"/>
              <a:ext cx="567549" cy="1114167"/>
            </a:xfrm>
            <a:prstGeom prst="curvedConnector2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ctor: Curved 48">
              <a:extLst>
                <a:ext uri="{FF2B5EF4-FFF2-40B4-BE49-F238E27FC236}">
                  <a16:creationId xmlns:a16="http://schemas.microsoft.com/office/drawing/2014/main" id="{B3B6430E-623D-4182-B10D-84968513B60F}"/>
                </a:ext>
              </a:extLst>
            </p:cNvPr>
            <p:cNvCxnSpPr>
              <a:cxnSpLocks/>
              <a:stCxn id="41" idx="2"/>
              <a:endCxn id="42" idx="0"/>
            </p:cNvCxnSpPr>
            <p:nvPr/>
          </p:nvCxnSpPr>
          <p:spPr>
            <a:xfrm rot="5400000">
              <a:off x="5738688" y="2993995"/>
              <a:ext cx="714625" cy="1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BF21480-7919-4D9A-946D-48C77D52B9AF}"/>
                </a:ext>
              </a:extLst>
            </p:cNvPr>
            <p:cNvSpPr txBox="1"/>
            <p:nvPr/>
          </p:nvSpPr>
          <p:spPr>
            <a:xfrm>
              <a:off x="3401883" y="3937839"/>
              <a:ext cx="174642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Helvetica Neue"/>
                </a:rPr>
                <a:t>Understand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52609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45CCF-AFDE-4117-9D56-86A241D7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tidyr</a:t>
            </a:r>
            <a:r>
              <a:rPr lang="en-US" dirty="0"/>
              <a:t> – tidy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49770-045F-4406-B4D5-EC14E1A81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wide to long</a:t>
            </a:r>
          </a:p>
        </p:txBody>
      </p:sp>
      <p:sp>
        <p:nvSpPr>
          <p:cNvPr id="6" name="Oval 5">
            <a:hlinkClick r:id="rId2" action="ppaction://hlinksldjump"/>
            <a:extLst>
              <a:ext uri="{FF2B5EF4-FFF2-40B4-BE49-F238E27FC236}">
                <a16:creationId xmlns:a16="http://schemas.microsoft.com/office/drawing/2014/main" id="{9C013D55-5730-4FBA-AFF5-FF3376208EDE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Arrow: Right 2">
            <a:hlinkClick r:id="rId3" action="ppaction://hlinksldjump"/>
            <a:extLst>
              <a:ext uri="{FF2B5EF4-FFF2-40B4-BE49-F238E27FC236}">
                <a16:creationId xmlns:a16="http://schemas.microsoft.com/office/drawing/2014/main" id="{307704C6-607C-431C-B204-D987F0CFB3A1}"/>
              </a:ext>
            </a:extLst>
          </p:cNvPr>
          <p:cNvSpPr/>
          <p:nvPr/>
        </p:nvSpPr>
        <p:spPr>
          <a:xfrm rot="16200000">
            <a:off x="6383655" y="6443966"/>
            <a:ext cx="320040" cy="320040"/>
          </a:xfrm>
          <a:prstGeom prst="right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856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F254DA08-EACF-46BA-A45A-869AC90D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- </a:t>
            </a:r>
            <a:r>
              <a:rPr lang="en-US" sz="32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pivot_longer</a:t>
            </a:r>
            <a:r>
              <a:rPr lang="en-US" sz="32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endParaRPr lang="en-US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7D699B-3CB8-4E8C-A150-060D684994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4" y="5062194"/>
            <a:ext cx="11404596" cy="1795805"/>
          </a:xfrm>
        </p:spPr>
        <p:txBody>
          <a:bodyPr/>
          <a:lstStyle/>
          <a:p>
            <a:r>
              <a:rPr lang="en-US" sz="2400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%&gt;%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pivot_longer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cols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dirty="0">
                <a:solidFill>
                  <a:srgbClr val="FFC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-id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en-US" sz="2400" dirty="0"/>
              <a:t>				   </a:t>
            </a:r>
            <a:r>
              <a:rPr lang="en-US" sz="2400" dirty="0" err="1"/>
              <a:t>names_to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1" dirty="0">
                <a:solidFill>
                  <a:srgbClr val="FF0000"/>
                </a:solidFill>
              </a:rPr>
              <a:t>'key'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b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				  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values_to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</a:t>
            </a:r>
            <a:endParaRPr lang="en-US" sz="24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sz="2400" dirty="0"/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2D4D3701-E7EA-4044-8C8E-0C7F42B1F0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6153906"/>
              </p:ext>
            </p:extLst>
          </p:nvPr>
        </p:nvGraphicFramePr>
        <p:xfrm>
          <a:off x="8729105" y="1795806"/>
          <a:ext cx="2077548" cy="4740274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692516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24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B429A31-4F76-41A2-A8F9-F7BB74B4F101}"/>
              </a:ext>
            </a:extLst>
          </p:cNvPr>
          <p:cNvSpPr/>
          <p:nvPr/>
        </p:nvSpPr>
        <p:spPr>
          <a:xfrm>
            <a:off x="9445131" y="1795806"/>
            <a:ext cx="645495" cy="586814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BF3A706-5993-4584-98AB-B40E23DFB2F9}"/>
              </a:ext>
            </a:extLst>
          </p:cNvPr>
          <p:cNvSpPr/>
          <p:nvPr/>
        </p:nvSpPr>
        <p:spPr>
          <a:xfrm>
            <a:off x="10161157" y="1795806"/>
            <a:ext cx="645495" cy="586814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B2579F-E101-4315-BBD8-284B8BDDB225}"/>
              </a:ext>
            </a:extLst>
          </p:cNvPr>
          <p:cNvSpPr/>
          <p:nvPr/>
        </p:nvSpPr>
        <p:spPr>
          <a:xfrm>
            <a:off x="7428322" y="5910607"/>
            <a:ext cx="354895" cy="3629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0EE43C58-CCEF-4EA9-BBAB-EAD007DE2A53}"/>
              </a:ext>
            </a:extLst>
          </p:cNvPr>
          <p:cNvCxnSpPr>
            <a:cxnSpLocks/>
            <a:stCxn id="26" idx="0"/>
            <a:endCxn id="25" idx="0"/>
          </p:cNvCxnSpPr>
          <p:nvPr/>
        </p:nvCxnSpPr>
        <p:spPr>
          <a:xfrm rot="5400000" flipH="1" flipV="1">
            <a:off x="6987437" y="2414140"/>
            <a:ext cx="4114801" cy="2878135"/>
          </a:xfrm>
          <a:prstGeom prst="bentConnector3">
            <a:avLst>
              <a:gd name="adj1" fmla="val 10555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0CCA288F-79D3-4706-8A87-05C787264290}"/>
              </a:ext>
            </a:extLst>
          </p:cNvPr>
          <p:cNvCxnSpPr>
            <a:cxnSpLocks/>
            <a:stCxn id="33" idx="0"/>
            <a:endCxn id="24" idx="0"/>
          </p:cNvCxnSpPr>
          <p:nvPr/>
        </p:nvCxnSpPr>
        <p:spPr>
          <a:xfrm rot="5400000" flipH="1" flipV="1">
            <a:off x="6624738" y="2343259"/>
            <a:ext cx="3690594" cy="2595688"/>
          </a:xfrm>
          <a:prstGeom prst="bentConnector3">
            <a:avLst>
              <a:gd name="adj1" fmla="val 114879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AE73CEB4-2F24-41CC-99DF-3C526CB38687}"/>
              </a:ext>
            </a:extLst>
          </p:cNvPr>
          <p:cNvSpPr/>
          <p:nvPr/>
        </p:nvSpPr>
        <p:spPr>
          <a:xfrm>
            <a:off x="6692735" y="5486400"/>
            <a:ext cx="958911" cy="320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DC5EF3B1-4FF6-4245-AA67-217D26C03054}"/>
              </a:ext>
            </a:extLst>
          </p:cNvPr>
          <p:cNvGraphicFramePr>
            <a:graphicFrameLocks/>
          </p:cNvGraphicFramePr>
          <p:nvPr/>
        </p:nvGraphicFramePr>
        <p:xfrm>
          <a:off x="2812248" y="947391"/>
          <a:ext cx="2762252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69056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831A512-A72E-4D03-96D0-97200193641A}"/>
              </a:ext>
            </a:extLst>
          </p:cNvPr>
          <p:cNvSpPr/>
          <p:nvPr/>
        </p:nvSpPr>
        <p:spPr>
          <a:xfrm>
            <a:off x="3547879" y="947391"/>
            <a:ext cx="2026621" cy="586814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5A35C91-5B3A-4619-B0B1-B83AAA3E0C15}"/>
              </a:ext>
            </a:extLst>
          </p:cNvPr>
          <p:cNvSpPr/>
          <p:nvPr/>
        </p:nvSpPr>
        <p:spPr>
          <a:xfrm>
            <a:off x="5967167" y="5165889"/>
            <a:ext cx="561145" cy="320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A11D43F7-4BCB-4B8B-B984-D37682F5A34A}"/>
              </a:ext>
            </a:extLst>
          </p:cNvPr>
          <p:cNvCxnSpPr>
            <a:cxnSpLocks/>
            <a:stCxn id="41" idx="0"/>
            <a:endCxn id="40" idx="3"/>
          </p:cNvCxnSpPr>
          <p:nvPr/>
        </p:nvCxnSpPr>
        <p:spPr>
          <a:xfrm rot="16200000" flipV="1">
            <a:off x="3948575" y="2866724"/>
            <a:ext cx="3925091" cy="673240"/>
          </a:xfrm>
          <a:prstGeom prst="bentConnector2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14DAE68-C1BD-4819-A9F0-E489CE13C771}"/>
              </a:ext>
            </a:extLst>
          </p:cNvPr>
          <p:cNvSpPr txBox="1"/>
          <p:nvPr/>
        </p:nvSpPr>
        <p:spPr>
          <a:xfrm>
            <a:off x="2812248" y="2942364"/>
            <a:ext cx="27567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CFB2F77-9D4B-4AB5-8857-528BB7582093}"/>
              </a:ext>
            </a:extLst>
          </p:cNvPr>
          <p:cNvSpPr txBox="1"/>
          <p:nvPr/>
        </p:nvSpPr>
        <p:spPr>
          <a:xfrm>
            <a:off x="8729104" y="6496984"/>
            <a:ext cx="20775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data_long</a:t>
            </a:r>
            <a:r>
              <a:rPr lang="en-US" sz="2000" b="1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247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4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5E9509-3B48-4ACE-BB3C-F4C93497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– an 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B327F4-FE34-4925-A958-C614782A7FB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pivot_longer</a:t>
            </a:r>
            <a:r>
              <a:rPr lang="en-US" sz="2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()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is relatively new in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tidyr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  <a:ea typeface="Source Code Pro" panose="020B0509030403020204" pitchFamily="49" charset="0"/>
              <a:cs typeface="Helvetica" panose="020B0604020202020204" pitchFamily="3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Previously, the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Helvetica" panose="020B0604020202020204" pitchFamily="34" charset="0"/>
              </a:rPr>
              <a:t>gather() </a:t>
            </a: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function did its jobs. It is now ‘deprecated’ and a warning message will be shown</a:t>
            </a:r>
          </a:p>
          <a:p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One example of the fast pace of </a:t>
            </a:r>
            <a:r>
              <a:rPr lang="en-US" dirty="0" err="1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tidyverse</a:t>
            </a:r>
            <a:r>
              <a:rPr lang="en-US" dirty="0">
                <a:solidFill>
                  <a:schemeClr val="tx1"/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 development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Helvetica" panose="020B06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EF0A8E-B66D-41CA-86D4-10D6613CDAD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#create example in R</a:t>
            </a:r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8000FF"/>
                </a:solidFill>
              </a:rPr>
              <a:t>data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data.frame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id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:</a:t>
            </a:r>
            <a:r>
              <a:rPr lang="en-US" sz="1800" b="0" dirty="0">
                <a:solidFill>
                  <a:srgbClr val="FF8000"/>
                </a:solidFill>
              </a:rPr>
              <a:t>2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x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"A"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"B"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y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"C"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"D"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z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"E"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"F"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</a:p>
          <a:p>
            <a:endParaRPr lang="en-US" sz="1800" b="1" dirty="0">
              <a:solidFill>
                <a:srgbClr val="000080"/>
              </a:solidFill>
            </a:endParaRPr>
          </a:p>
          <a:p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#explicit argument names</a:t>
            </a:r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8000FF"/>
                </a:solidFill>
              </a:rPr>
              <a:t>data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/>
              <a:t> </a:t>
            </a:r>
            <a:r>
              <a:rPr lang="en-US" sz="1800" dirty="0" err="1"/>
              <a:t>pivot_longer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dirty="0"/>
              <a:t>cols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1" dirty="0">
                <a:solidFill>
                  <a:srgbClr val="FFC000"/>
                </a:solidFill>
              </a:rPr>
              <a:t>-id</a:t>
            </a:r>
            <a:r>
              <a:rPr lang="en-US" sz="1800" dirty="0"/>
              <a:t>,</a:t>
            </a:r>
            <a:br>
              <a:rPr lang="en-US" sz="1800" dirty="0"/>
            </a:br>
            <a:r>
              <a:rPr lang="en-US" sz="1800" dirty="0"/>
              <a:t>			   </a:t>
            </a:r>
            <a:r>
              <a:rPr lang="en-US" sz="1800" dirty="0" err="1"/>
              <a:t>names_to</a:t>
            </a:r>
            <a:r>
              <a:rPr lang="en-US" sz="1800" dirty="0"/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dirty="0">
                <a:solidFill>
                  <a:srgbClr val="808080"/>
                </a:solidFill>
              </a:rPr>
              <a:t>'key</a:t>
            </a:r>
            <a:r>
              <a:rPr lang="en-US" sz="1800" b="0" dirty="0">
                <a:solidFill>
                  <a:srgbClr val="808080"/>
                </a:solidFill>
              </a:rPr>
              <a:t>'</a:t>
            </a:r>
            <a:r>
              <a:rPr lang="en-US" sz="1800" dirty="0">
                <a:solidFill>
                  <a:srgbClr val="808080"/>
                </a:solidFill>
              </a:rPr>
              <a:t>, 				   </a:t>
            </a:r>
            <a:r>
              <a:rPr lang="en-US" sz="1800" dirty="0" err="1"/>
              <a:t>values_to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8080"/>
                </a:solidFill>
              </a:rPr>
              <a:t>'</a:t>
            </a:r>
            <a:r>
              <a:rPr lang="en-US" sz="1800" b="0" dirty="0" err="1">
                <a:solidFill>
                  <a:srgbClr val="808080"/>
                </a:solidFill>
              </a:rPr>
              <a:t>val</a:t>
            </a:r>
            <a:r>
              <a:rPr lang="en-US" sz="1800" b="0" dirty="0">
                <a:solidFill>
                  <a:srgbClr val="808080"/>
                </a:solidFill>
              </a:rPr>
              <a:t>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dirty="0"/>
          </a:p>
          <a:p>
            <a:r>
              <a:rPr lang="en-US" sz="1800" dirty="0"/>
              <a:t>               </a:t>
            </a:r>
            <a:endParaRPr lang="en-US" sz="1800" b="1" dirty="0">
              <a:solidFill>
                <a:srgbClr val="000080"/>
              </a:solidFill>
            </a:endParaRPr>
          </a:p>
          <a:p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#values will be stored in column ‘value’</a:t>
            </a:r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8000FF"/>
                </a:solidFill>
              </a:rPr>
              <a:t>data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pivot_longer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1" dirty="0">
                <a:solidFill>
                  <a:srgbClr val="FFC000"/>
                </a:solidFill>
              </a:rPr>
              <a:t>-id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dirty="0">
                <a:solidFill>
                  <a:srgbClr val="808080"/>
                </a:solidFill>
              </a:rPr>
              <a:t>'key'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</a:p>
          <a:p>
            <a:endParaRPr lang="en-US" sz="1800" b="1" dirty="0">
              <a:solidFill>
                <a:srgbClr val="00008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#previous function</a:t>
            </a:r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8000FF"/>
                </a:solidFill>
              </a:rPr>
              <a:t>data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gather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key, value, </a:t>
            </a:r>
            <a:r>
              <a:rPr lang="en-US" sz="1800" b="1" dirty="0">
                <a:solidFill>
                  <a:srgbClr val="000080"/>
                </a:solidFill>
              </a:rPr>
              <a:t>-</a:t>
            </a:r>
            <a:r>
              <a:rPr lang="en-US" sz="1800" b="0" dirty="0">
                <a:solidFill>
                  <a:srgbClr val="000000"/>
                </a:solidFill>
              </a:rPr>
              <a:t>id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dirty="0">
              <a:solidFill>
                <a:srgbClr val="8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315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F254DA08-EACF-46BA-A45A-869AC90D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– cols, names, values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7D699B-3CB8-4E8C-A150-060D684994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4" y="5062194"/>
            <a:ext cx="11404596" cy="1795805"/>
          </a:xfrm>
        </p:spPr>
        <p:txBody>
          <a:bodyPr/>
          <a:lstStyle/>
          <a:p>
            <a:r>
              <a:rPr lang="en-US" sz="2400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%&gt;%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pivot_longer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cols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dirty="0">
                <a:solidFill>
                  <a:srgbClr val="FFC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-id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en-US" sz="2400" dirty="0"/>
              <a:t>				   </a:t>
            </a:r>
            <a:r>
              <a:rPr lang="en-US" sz="2400" dirty="0" err="1"/>
              <a:t>names_to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1" dirty="0">
                <a:solidFill>
                  <a:srgbClr val="FF0000"/>
                </a:solidFill>
              </a:rPr>
              <a:t>'key'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b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				  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values_to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</a:t>
            </a:r>
            <a:endParaRPr lang="en-US" sz="24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sz="2400" dirty="0"/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2D4D3701-E7EA-4044-8C8E-0C7F42B1F0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1421938"/>
              </p:ext>
            </p:extLst>
          </p:nvPr>
        </p:nvGraphicFramePr>
        <p:xfrm>
          <a:off x="8729105" y="1795806"/>
          <a:ext cx="2077548" cy="4740274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692516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24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B429A31-4F76-41A2-A8F9-F7BB74B4F101}"/>
              </a:ext>
            </a:extLst>
          </p:cNvPr>
          <p:cNvSpPr/>
          <p:nvPr/>
        </p:nvSpPr>
        <p:spPr>
          <a:xfrm>
            <a:off x="9445131" y="1795806"/>
            <a:ext cx="645495" cy="586814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BF3A706-5993-4584-98AB-B40E23DFB2F9}"/>
              </a:ext>
            </a:extLst>
          </p:cNvPr>
          <p:cNvSpPr/>
          <p:nvPr/>
        </p:nvSpPr>
        <p:spPr>
          <a:xfrm>
            <a:off x="10161157" y="1795806"/>
            <a:ext cx="645495" cy="586814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B2579F-E101-4315-BBD8-284B8BDDB225}"/>
              </a:ext>
            </a:extLst>
          </p:cNvPr>
          <p:cNvSpPr/>
          <p:nvPr/>
        </p:nvSpPr>
        <p:spPr>
          <a:xfrm>
            <a:off x="7428322" y="5953025"/>
            <a:ext cx="354895" cy="320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0EE43C58-CCEF-4EA9-BBAB-EAD007DE2A53}"/>
              </a:ext>
            </a:extLst>
          </p:cNvPr>
          <p:cNvCxnSpPr>
            <a:cxnSpLocks/>
            <a:stCxn id="26" idx="0"/>
            <a:endCxn id="25" idx="0"/>
          </p:cNvCxnSpPr>
          <p:nvPr/>
        </p:nvCxnSpPr>
        <p:spPr>
          <a:xfrm rot="5400000" flipH="1" flipV="1">
            <a:off x="6966228" y="2435349"/>
            <a:ext cx="4157219" cy="2878135"/>
          </a:xfrm>
          <a:prstGeom prst="bentConnector3">
            <a:avLst>
              <a:gd name="adj1" fmla="val 105499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0CCA288F-79D3-4706-8A87-05C787264290}"/>
              </a:ext>
            </a:extLst>
          </p:cNvPr>
          <p:cNvCxnSpPr>
            <a:cxnSpLocks/>
            <a:stCxn id="33" idx="0"/>
            <a:endCxn id="24" idx="0"/>
          </p:cNvCxnSpPr>
          <p:nvPr/>
        </p:nvCxnSpPr>
        <p:spPr>
          <a:xfrm rot="5400000" flipH="1" flipV="1">
            <a:off x="6624738" y="2343259"/>
            <a:ext cx="3690594" cy="2595688"/>
          </a:xfrm>
          <a:prstGeom prst="bentConnector3">
            <a:avLst>
              <a:gd name="adj1" fmla="val 114879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AE73CEB4-2F24-41CC-99DF-3C526CB38687}"/>
              </a:ext>
            </a:extLst>
          </p:cNvPr>
          <p:cNvSpPr/>
          <p:nvPr/>
        </p:nvSpPr>
        <p:spPr>
          <a:xfrm>
            <a:off x="6692735" y="5486400"/>
            <a:ext cx="958911" cy="320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DC5EF3B1-4FF6-4245-AA67-217D26C030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9382380"/>
              </p:ext>
            </p:extLst>
          </p:nvPr>
        </p:nvGraphicFramePr>
        <p:xfrm>
          <a:off x="2812248" y="947391"/>
          <a:ext cx="2762252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69056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831A512-A72E-4D03-96D0-97200193641A}"/>
              </a:ext>
            </a:extLst>
          </p:cNvPr>
          <p:cNvSpPr/>
          <p:nvPr/>
        </p:nvSpPr>
        <p:spPr>
          <a:xfrm>
            <a:off x="3547879" y="947391"/>
            <a:ext cx="2026621" cy="586814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5A35C91-5B3A-4619-B0B1-B83AAA3E0C15}"/>
              </a:ext>
            </a:extLst>
          </p:cNvPr>
          <p:cNvSpPr/>
          <p:nvPr/>
        </p:nvSpPr>
        <p:spPr>
          <a:xfrm>
            <a:off x="5967167" y="5165889"/>
            <a:ext cx="561145" cy="320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A11D43F7-4BCB-4B8B-B984-D37682F5A34A}"/>
              </a:ext>
            </a:extLst>
          </p:cNvPr>
          <p:cNvCxnSpPr>
            <a:cxnSpLocks/>
            <a:stCxn id="41" idx="0"/>
            <a:endCxn id="40" idx="3"/>
          </p:cNvCxnSpPr>
          <p:nvPr/>
        </p:nvCxnSpPr>
        <p:spPr>
          <a:xfrm rot="16200000" flipV="1">
            <a:off x="3948575" y="2866724"/>
            <a:ext cx="3925091" cy="673240"/>
          </a:xfrm>
          <a:prstGeom prst="bentConnector2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14DAE68-C1BD-4819-A9F0-E489CE13C771}"/>
              </a:ext>
            </a:extLst>
          </p:cNvPr>
          <p:cNvSpPr txBox="1"/>
          <p:nvPr/>
        </p:nvSpPr>
        <p:spPr>
          <a:xfrm>
            <a:off x="2812248" y="2942364"/>
            <a:ext cx="27567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CFB2F77-9D4B-4AB5-8857-528BB7582093}"/>
              </a:ext>
            </a:extLst>
          </p:cNvPr>
          <p:cNvSpPr txBox="1"/>
          <p:nvPr/>
        </p:nvSpPr>
        <p:spPr>
          <a:xfrm>
            <a:off x="8729104" y="6496984"/>
            <a:ext cx="20775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data_long</a:t>
            </a:r>
            <a:r>
              <a:rPr lang="en-US" sz="2000" b="1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7236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F254DA08-EACF-46BA-A45A-869AC90D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ways to select data columns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7D699B-3CB8-4E8C-A150-060D684994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4" y="3291840"/>
            <a:ext cx="11404596" cy="3566159"/>
          </a:xfrm>
        </p:spPr>
        <p:txBody>
          <a:bodyPr/>
          <a:lstStyle/>
          <a:p>
            <a:r>
              <a:rPr lang="en-US" sz="2000" dirty="0">
                <a:solidFill>
                  <a:srgbClr val="002060"/>
                </a:solidFill>
              </a:rPr>
              <a:t>data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804000"/>
                </a:solidFill>
              </a:rPr>
              <a:t>%&gt;%</a:t>
            </a:r>
            <a:r>
              <a:rPr lang="en-US" sz="2000" dirty="0"/>
              <a:t> </a:t>
            </a:r>
            <a:r>
              <a:rPr lang="en-US" sz="2000" dirty="0" err="1"/>
              <a:t>pivot_longer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dirty="0"/>
              <a:t>cols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1" dirty="0">
                <a:solidFill>
                  <a:srgbClr val="FFC000"/>
                </a:solidFill>
              </a:rPr>
              <a:t>-id</a:t>
            </a:r>
            <a:r>
              <a:rPr lang="en-US" sz="2000" dirty="0"/>
              <a:t>, </a:t>
            </a:r>
          </a:p>
          <a:p>
            <a:r>
              <a:rPr lang="en-US" sz="2000" dirty="0"/>
              <a:t>                      </a:t>
            </a:r>
            <a:r>
              <a:rPr lang="en-US" sz="2000" dirty="0" err="1"/>
              <a:t>values_to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 err="1">
                <a:solidFill>
                  <a:srgbClr val="808080"/>
                </a:solidFill>
              </a:rPr>
              <a:t>val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  <a:endParaRPr lang="en-US" sz="2000" dirty="0"/>
          </a:p>
          <a:p>
            <a:r>
              <a:rPr lang="en-US" sz="2000" dirty="0"/>
              <a:t>                      </a:t>
            </a:r>
            <a:r>
              <a:rPr lang="en-US" sz="2000" dirty="0" err="1"/>
              <a:t>names_to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'key'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</a:p>
          <a:p>
            <a:endParaRPr lang="en-US" sz="2000" dirty="0">
              <a:solidFill>
                <a:srgbClr val="8000FF"/>
              </a:solidFill>
            </a:endParaRPr>
          </a:p>
          <a:p>
            <a:r>
              <a:rPr lang="en-US" sz="2000" dirty="0">
                <a:solidFill>
                  <a:srgbClr val="002060"/>
                </a:solidFill>
              </a:rPr>
              <a:t>data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804000"/>
                </a:solidFill>
              </a:rPr>
              <a:t>%&gt;%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pivot_longer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cols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1" dirty="0">
                <a:solidFill>
                  <a:srgbClr val="FFC000"/>
                </a:solidFill>
              </a:rPr>
              <a:t>2:4</a:t>
            </a:r>
            <a:r>
              <a:rPr lang="en-US" sz="2000" b="0" dirty="0">
                <a:solidFill>
                  <a:srgbClr val="000000"/>
                </a:solidFill>
              </a:rPr>
              <a:t>,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   </a:t>
            </a:r>
            <a:r>
              <a:rPr lang="en-US" sz="2000" b="0" dirty="0" err="1">
                <a:solidFill>
                  <a:srgbClr val="000000"/>
                </a:solidFill>
              </a:rPr>
              <a:t>values_to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 err="1">
                <a:solidFill>
                  <a:srgbClr val="808080"/>
                </a:solidFill>
              </a:rPr>
              <a:t>val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   </a:t>
            </a:r>
            <a:r>
              <a:rPr lang="en-US" sz="2000" b="0" dirty="0" err="1">
                <a:solidFill>
                  <a:srgbClr val="000000"/>
                </a:solidFill>
              </a:rPr>
              <a:t>names_to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'key'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</a:p>
          <a:p>
            <a:endParaRPr lang="en-US" sz="2000" b="1" dirty="0">
              <a:solidFill>
                <a:srgbClr val="000080"/>
              </a:solidFill>
            </a:endParaRPr>
          </a:p>
          <a:p>
            <a:r>
              <a:rPr lang="en-US" sz="2000" dirty="0">
                <a:solidFill>
                  <a:srgbClr val="002060"/>
                </a:solidFill>
              </a:rPr>
              <a:t>data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804000"/>
                </a:solidFill>
              </a:rPr>
              <a:t>%&gt;%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pivot_longer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cols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1" dirty="0" err="1">
                <a:solidFill>
                  <a:srgbClr val="FFC000"/>
                </a:solidFill>
              </a:rPr>
              <a:t>x:z</a:t>
            </a:r>
            <a:r>
              <a:rPr lang="en-US" sz="2000" b="0" dirty="0">
                <a:solidFill>
                  <a:srgbClr val="000000"/>
                </a:solidFill>
              </a:rPr>
              <a:t>,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   </a:t>
            </a:r>
            <a:r>
              <a:rPr lang="en-US" sz="2000" b="0" dirty="0" err="1">
                <a:solidFill>
                  <a:srgbClr val="000000"/>
                </a:solidFill>
              </a:rPr>
              <a:t>values_to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 err="1">
                <a:solidFill>
                  <a:srgbClr val="808080"/>
                </a:solidFill>
              </a:rPr>
              <a:t>val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   </a:t>
            </a:r>
            <a:r>
              <a:rPr lang="en-US" sz="2000" b="0" dirty="0" err="1">
                <a:solidFill>
                  <a:srgbClr val="000000"/>
                </a:solidFill>
              </a:rPr>
              <a:t>names_to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'key'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endParaRPr lang="en-US" sz="2000" b="1" dirty="0"/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2D4D3701-E7EA-4044-8C8E-0C7F42B1F0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8473940"/>
              </p:ext>
            </p:extLst>
          </p:nvPr>
        </p:nvGraphicFramePr>
        <p:xfrm>
          <a:off x="8729105" y="1795806"/>
          <a:ext cx="2077548" cy="4740274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692516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24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DC5EF3B1-4FF6-4245-AA67-217D26C03054}"/>
              </a:ext>
            </a:extLst>
          </p:cNvPr>
          <p:cNvGraphicFramePr>
            <a:graphicFrameLocks/>
          </p:cNvGraphicFramePr>
          <p:nvPr/>
        </p:nvGraphicFramePr>
        <p:xfrm>
          <a:off x="2812248" y="947391"/>
          <a:ext cx="2762252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69056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BCE3782B-7869-49BA-AE65-EB3D070A0933}"/>
              </a:ext>
            </a:extLst>
          </p:cNvPr>
          <p:cNvSpPr txBox="1"/>
          <p:nvPr/>
        </p:nvSpPr>
        <p:spPr>
          <a:xfrm>
            <a:off x="8729104" y="6496984"/>
            <a:ext cx="20775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data_long</a:t>
            </a:r>
            <a:r>
              <a:rPr lang="en-US" sz="2000" b="1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E6F8427-A474-4E1C-8D13-8D3F81B3083C}"/>
              </a:ext>
            </a:extLst>
          </p:cNvPr>
          <p:cNvSpPr txBox="1"/>
          <p:nvPr/>
        </p:nvSpPr>
        <p:spPr>
          <a:xfrm>
            <a:off x="2812248" y="2942364"/>
            <a:ext cx="27567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BCD5D44-0C8E-484C-BD18-F44FDD11B901}"/>
              </a:ext>
            </a:extLst>
          </p:cNvPr>
          <p:cNvSpPr/>
          <p:nvPr/>
        </p:nvSpPr>
        <p:spPr>
          <a:xfrm>
            <a:off x="3547879" y="947391"/>
            <a:ext cx="2026621" cy="586814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24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F254DA08-EACF-46BA-A45A-869AC90D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– an example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3B7D699B-3CB8-4E8C-A150-060D684994ED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4" y="5062194"/>
            <a:ext cx="11404596" cy="1795805"/>
          </a:xfrm>
        </p:spPr>
        <p:txBody>
          <a:bodyPr/>
          <a:lstStyle/>
          <a:p>
            <a:r>
              <a:rPr lang="en-US" sz="2400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%&gt;%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pivot_longer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cols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dirty="0">
                <a:solidFill>
                  <a:srgbClr val="FFC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-id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en-US" sz="2400" dirty="0"/>
              <a:t>				   </a:t>
            </a:r>
            <a:r>
              <a:rPr lang="en-US" sz="2400" dirty="0" err="1"/>
              <a:t>names_to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1" dirty="0">
                <a:solidFill>
                  <a:srgbClr val="FF0000"/>
                </a:solidFill>
              </a:rPr>
              <a:t>'key'</a:t>
            </a: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b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-US" sz="2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				   </a:t>
            </a:r>
            <a:r>
              <a:rPr lang="en-US" sz="2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values_to</a:t>
            </a:r>
            <a:r>
              <a:rPr lang="en-US" sz="2400" b="1" dirty="0">
                <a:solidFill>
                  <a:srgbClr val="00008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</a:t>
            </a:r>
            <a:r>
              <a:rPr lang="en-US" sz="2400" b="1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en-US" sz="2400" dirty="0"/>
          </a:p>
        </p:txBody>
      </p:sp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505E6EBC-8863-4C0D-ADC8-61553CDA3D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8664976"/>
              </p:ext>
            </p:extLst>
          </p:nvPr>
        </p:nvGraphicFramePr>
        <p:xfrm>
          <a:off x="2812248" y="947391"/>
          <a:ext cx="2762252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69056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2D4D3701-E7EA-4044-8C8E-0C7F42B1F0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1937713"/>
              </p:ext>
            </p:extLst>
          </p:nvPr>
        </p:nvGraphicFramePr>
        <p:xfrm>
          <a:off x="8729105" y="1795806"/>
          <a:ext cx="2077548" cy="4740274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692516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24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BB429A31-4F76-41A2-A8F9-F7BB74B4F101}"/>
              </a:ext>
            </a:extLst>
          </p:cNvPr>
          <p:cNvSpPr/>
          <p:nvPr/>
        </p:nvSpPr>
        <p:spPr>
          <a:xfrm>
            <a:off x="9445131" y="2491410"/>
            <a:ext cx="645495" cy="4044669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BF3A706-5993-4584-98AB-B40E23DFB2F9}"/>
              </a:ext>
            </a:extLst>
          </p:cNvPr>
          <p:cNvSpPr/>
          <p:nvPr/>
        </p:nvSpPr>
        <p:spPr>
          <a:xfrm>
            <a:off x="10161157" y="2491412"/>
            <a:ext cx="645495" cy="4044668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0065561-08FD-439A-854D-9502160CEB35}"/>
              </a:ext>
            </a:extLst>
          </p:cNvPr>
          <p:cNvSpPr/>
          <p:nvPr/>
        </p:nvSpPr>
        <p:spPr>
          <a:xfrm>
            <a:off x="3549177" y="1642997"/>
            <a:ext cx="2025323" cy="1282420"/>
          </a:xfrm>
          <a:prstGeom prst="roundRect">
            <a:avLst>
              <a:gd name="adj" fmla="val 10725"/>
            </a:avLst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4807DCE3-E536-4353-AA8C-94B75B7F6E10}"/>
              </a:ext>
            </a:extLst>
          </p:cNvPr>
          <p:cNvCxnSpPr>
            <a:cxnSpLocks/>
            <a:stCxn id="13" idx="3"/>
            <a:endCxn id="25" idx="0"/>
          </p:cNvCxnSpPr>
          <p:nvPr/>
        </p:nvCxnSpPr>
        <p:spPr>
          <a:xfrm>
            <a:off x="5574500" y="2284207"/>
            <a:ext cx="4909405" cy="207205"/>
          </a:xfrm>
          <a:prstGeom prst="bentConnector2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D331977-335F-40F7-AB44-E6F2F3EADB85}"/>
              </a:ext>
            </a:extLst>
          </p:cNvPr>
          <p:cNvSpPr/>
          <p:nvPr/>
        </p:nvSpPr>
        <p:spPr>
          <a:xfrm>
            <a:off x="3543658" y="947391"/>
            <a:ext cx="2025323" cy="626883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94BF45F6-318C-4D07-AF96-B5585B8A7032}"/>
              </a:ext>
            </a:extLst>
          </p:cNvPr>
          <p:cNvCxnSpPr>
            <a:cxnSpLocks/>
            <a:stCxn id="19" idx="3"/>
            <a:endCxn id="24" idx="0"/>
          </p:cNvCxnSpPr>
          <p:nvPr/>
        </p:nvCxnSpPr>
        <p:spPr>
          <a:xfrm>
            <a:off x="5568981" y="1260833"/>
            <a:ext cx="4198898" cy="1230577"/>
          </a:xfrm>
          <a:prstGeom prst="bentConnector2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307E8CE-FAE9-490A-BEC4-3CC2162A6E88}"/>
              </a:ext>
            </a:extLst>
          </p:cNvPr>
          <p:cNvSpPr txBox="1"/>
          <p:nvPr/>
        </p:nvSpPr>
        <p:spPr>
          <a:xfrm>
            <a:off x="2812248" y="2942364"/>
            <a:ext cx="27567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4A68CD-F1E9-4CC0-9D0F-14458AACE670}"/>
              </a:ext>
            </a:extLst>
          </p:cNvPr>
          <p:cNvSpPr txBox="1"/>
          <p:nvPr/>
        </p:nvSpPr>
        <p:spPr>
          <a:xfrm>
            <a:off x="8729104" y="6496984"/>
            <a:ext cx="20775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data_long</a:t>
            </a:r>
            <a:r>
              <a:rPr lang="en-US" sz="2000" b="1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053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13" grpId="0" animBg="1"/>
      <p:bldP spid="1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45CCF-AFDE-4117-9D56-86A241D7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tidyr</a:t>
            </a:r>
            <a:r>
              <a:rPr lang="en-US" dirty="0"/>
              <a:t> – tidy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49770-045F-4406-B4D5-EC14E1A81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From long to wide</a:t>
            </a:r>
          </a:p>
        </p:txBody>
      </p:sp>
      <p:sp>
        <p:nvSpPr>
          <p:cNvPr id="7" name="Oval 6">
            <a:hlinkClick r:id="rId2" action="ppaction://hlinksldjump"/>
            <a:extLst>
              <a:ext uri="{FF2B5EF4-FFF2-40B4-BE49-F238E27FC236}">
                <a16:creationId xmlns:a16="http://schemas.microsoft.com/office/drawing/2014/main" id="{F912A409-9542-40AB-804F-9A5B031C12C4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row: Right 7">
            <a:hlinkClick r:id="rId3" action="ppaction://hlinksldjump"/>
            <a:extLst>
              <a:ext uri="{FF2B5EF4-FFF2-40B4-BE49-F238E27FC236}">
                <a16:creationId xmlns:a16="http://schemas.microsoft.com/office/drawing/2014/main" id="{12954616-BC5B-4EFE-835B-E64C93D89C8F}"/>
              </a:ext>
            </a:extLst>
          </p:cNvPr>
          <p:cNvSpPr/>
          <p:nvPr/>
        </p:nvSpPr>
        <p:spPr>
          <a:xfrm rot="16200000">
            <a:off x="6383655" y="6443966"/>
            <a:ext cx="320040" cy="320040"/>
          </a:xfrm>
          <a:prstGeom prst="right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5875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F254DA08-EACF-46BA-A45A-869AC90D0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-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pivot_wider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endParaRPr lang="en-US" dirty="0">
              <a:solidFill>
                <a:schemeClr val="accent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graphicFrame>
        <p:nvGraphicFramePr>
          <p:cNvPr id="23" name="Table 4">
            <a:extLst>
              <a:ext uri="{FF2B5EF4-FFF2-40B4-BE49-F238E27FC236}">
                <a16:creationId xmlns:a16="http://schemas.microsoft.com/office/drawing/2014/main" id="{2D4D3701-E7EA-4044-8C8E-0C7F42B1F0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6299315"/>
              </p:ext>
            </p:extLst>
          </p:nvPr>
        </p:nvGraphicFramePr>
        <p:xfrm>
          <a:off x="1691263" y="1352550"/>
          <a:ext cx="2077548" cy="4740274"/>
        </p:xfrm>
        <a:graphic>
          <a:graphicData uri="http://schemas.openxmlformats.org/drawingml/2006/table">
            <a:tbl>
              <a:tblPr>
                <a:tableStyleId>{67B7B493-E510-4001-A6E9-E6975CE99842}</a:tableStyleId>
              </a:tblPr>
              <a:tblGrid>
                <a:gridCol w="692516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2516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</a:tblGrid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key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val</a:t>
                      </a:r>
                      <a:endParaRPr lang="en-US" sz="24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5018174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50457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7758582"/>
                  </a:ext>
                </a:extLst>
              </a:tr>
              <a:tr h="67718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48611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DC5EF3B1-4FF6-4245-AA67-217D26C030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4444070"/>
              </p:ext>
            </p:extLst>
          </p:nvPr>
        </p:nvGraphicFramePr>
        <p:xfrm>
          <a:off x="7231848" y="1385541"/>
          <a:ext cx="2762252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69056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690563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id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tx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B7B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</a:t>
                      </a:r>
                    </a:p>
                  </a:txBody>
                  <a:tcPr anchor="ctr">
                    <a:lnL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B02BC2-C496-4DA0-8606-AD09774E5D7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86226" y="4810125"/>
            <a:ext cx="8105774" cy="2047875"/>
          </a:xfrm>
        </p:spPr>
        <p:txBody>
          <a:bodyPr/>
          <a:lstStyle/>
          <a:p>
            <a:r>
              <a:rPr lang="en-US" sz="2400" dirty="0" err="1">
                <a:solidFill>
                  <a:srgbClr val="002060"/>
                </a:solidFill>
              </a:rPr>
              <a:t>data_long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>
                <a:solidFill>
                  <a:srgbClr val="804000"/>
                </a:solidFill>
              </a:rPr>
              <a:t>%&gt;%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</a:p>
          <a:p>
            <a:r>
              <a:rPr lang="en-US" sz="2400" dirty="0">
                <a:solidFill>
                  <a:srgbClr val="000000"/>
                </a:solidFill>
              </a:rPr>
              <a:t>	</a:t>
            </a:r>
            <a:r>
              <a:rPr lang="en-US" sz="2400" dirty="0" err="1">
                <a:solidFill>
                  <a:srgbClr val="000000"/>
                </a:solidFill>
              </a:rPr>
              <a:t>pivot_wider</a:t>
            </a:r>
            <a:r>
              <a:rPr lang="en-US" sz="2400" b="1" dirty="0">
                <a:solidFill>
                  <a:srgbClr val="000080"/>
                </a:solidFill>
              </a:rPr>
              <a:t>(</a:t>
            </a:r>
            <a:r>
              <a:rPr lang="en-US" sz="2400" b="0" dirty="0" err="1">
                <a:solidFill>
                  <a:srgbClr val="000000"/>
                </a:solidFill>
              </a:rPr>
              <a:t>id_cols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1" dirty="0">
                <a:solidFill>
                  <a:srgbClr val="FFC000"/>
                </a:solidFill>
              </a:rPr>
              <a:t>id</a:t>
            </a:r>
            <a:r>
              <a:rPr lang="en-US" sz="24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400" b="0" dirty="0">
                <a:solidFill>
                  <a:srgbClr val="000000"/>
                </a:solidFill>
              </a:rPr>
              <a:t>                 </a:t>
            </a:r>
            <a:r>
              <a:rPr lang="en-US" sz="2400" b="0" dirty="0" err="1">
                <a:solidFill>
                  <a:srgbClr val="000000"/>
                </a:solidFill>
              </a:rPr>
              <a:t>values_from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1" dirty="0">
                <a:solidFill>
                  <a:srgbClr val="00B050"/>
                </a:solidFill>
              </a:rPr>
              <a:t>'</a:t>
            </a:r>
            <a:r>
              <a:rPr lang="en-US" sz="2400" b="1" dirty="0" err="1">
                <a:solidFill>
                  <a:srgbClr val="00B050"/>
                </a:solidFill>
              </a:rPr>
              <a:t>val</a:t>
            </a:r>
            <a:r>
              <a:rPr lang="en-US" sz="2400" b="1" dirty="0">
                <a:solidFill>
                  <a:srgbClr val="00B050"/>
                </a:solidFill>
              </a:rPr>
              <a:t>'</a:t>
            </a:r>
            <a:r>
              <a:rPr lang="en-US" sz="2400" b="0" dirty="0">
                <a:solidFill>
                  <a:srgbClr val="000000"/>
                </a:solidFill>
              </a:rPr>
              <a:t>, </a:t>
            </a:r>
          </a:p>
          <a:p>
            <a:r>
              <a:rPr lang="en-US" sz="2400" b="0" dirty="0">
                <a:solidFill>
                  <a:srgbClr val="000000"/>
                </a:solidFill>
              </a:rPr>
              <a:t>                 </a:t>
            </a:r>
            <a:r>
              <a:rPr lang="en-US" sz="2400" b="0" dirty="0" err="1">
                <a:solidFill>
                  <a:srgbClr val="000000"/>
                </a:solidFill>
              </a:rPr>
              <a:t>names_from</a:t>
            </a:r>
            <a:r>
              <a:rPr lang="en-US" sz="2400" b="0" dirty="0">
                <a:solidFill>
                  <a:srgbClr val="000000"/>
                </a:solidFill>
              </a:rPr>
              <a:t>  </a:t>
            </a:r>
            <a:r>
              <a:rPr lang="en-US" sz="2400" b="1" dirty="0">
                <a:solidFill>
                  <a:srgbClr val="000080"/>
                </a:solidFill>
              </a:rPr>
              <a:t>=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1" dirty="0">
                <a:solidFill>
                  <a:srgbClr val="FF0000"/>
                </a:solidFill>
              </a:rPr>
              <a:t>'key'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494F479-64D1-4EB2-9A6A-0F1DDE4A2209}"/>
              </a:ext>
            </a:extLst>
          </p:cNvPr>
          <p:cNvSpPr/>
          <p:nvPr/>
        </p:nvSpPr>
        <p:spPr>
          <a:xfrm>
            <a:off x="2437429" y="1404591"/>
            <a:ext cx="585216" cy="4688232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7916A1E-2CBC-44F3-8A59-5ED7057A9A42}"/>
              </a:ext>
            </a:extLst>
          </p:cNvPr>
          <p:cNvSpPr/>
          <p:nvPr/>
        </p:nvSpPr>
        <p:spPr>
          <a:xfrm>
            <a:off x="3145495" y="1404590"/>
            <a:ext cx="585216" cy="4688233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40520A6-C2AB-43CD-88DF-6DA1594F8956}"/>
              </a:ext>
            </a:extLst>
          </p:cNvPr>
          <p:cNvSpPr/>
          <p:nvPr/>
        </p:nvSpPr>
        <p:spPr>
          <a:xfrm>
            <a:off x="1729363" y="1404591"/>
            <a:ext cx="585216" cy="586814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8623553-C242-4AC1-A7D6-0E00191854D2}"/>
              </a:ext>
            </a:extLst>
          </p:cNvPr>
          <p:cNvSpPr/>
          <p:nvPr/>
        </p:nvSpPr>
        <p:spPr>
          <a:xfrm>
            <a:off x="7942878" y="1404591"/>
            <a:ext cx="2051221" cy="586814"/>
          </a:xfrm>
          <a:prstGeom prst="round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DD0551F-382D-48F0-939E-C9D1932BF83F}"/>
              </a:ext>
            </a:extLst>
          </p:cNvPr>
          <p:cNvSpPr/>
          <p:nvPr/>
        </p:nvSpPr>
        <p:spPr>
          <a:xfrm>
            <a:off x="7942877" y="2067551"/>
            <a:ext cx="2051221" cy="1296016"/>
          </a:xfrm>
          <a:prstGeom prst="roundRect">
            <a:avLst>
              <a:gd name="adj" fmla="val 9318"/>
            </a:avLst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84FFBDF1-603E-4216-80A2-D2CCEEAC10BF}"/>
              </a:ext>
            </a:extLst>
          </p:cNvPr>
          <p:cNvCxnSpPr>
            <a:cxnSpLocks/>
            <a:stCxn id="32" idx="3"/>
            <a:endCxn id="39" idx="2"/>
          </p:cNvCxnSpPr>
          <p:nvPr/>
        </p:nvCxnSpPr>
        <p:spPr>
          <a:xfrm flipV="1">
            <a:off x="3730711" y="3363567"/>
            <a:ext cx="4882263" cy="385140"/>
          </a:xfrm>
          <a:prstGeom prst="bentConnector2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or: Elbow 37">
            <a:extLst>
              <a:ext uri="{FF2B5EF4-FFF2-40B4-BE49-F238E27FC236}">
                <a16:creationId xmlns:a16="http://schemas.microsoft.com/office/drawing/2014/main" id="{451E6315-4035-459F-BE25-0ADD9EE030C8}"/>
              </a:ext>
            </a:extLst>
          </p:cNvPr>
          <p:cNvCxnSpPr>
            <a:cxnSpLocks/>
            <a:stCxn id="31" idx="0"/>
            <a:endCxn id="39" idx="0"/>
          </p:cNvCxnSpPr>
          <p:nvPr/>
        </p:nvCxnSpPr>
        <p:spPr>
          <a:xfrm rot="5400000" flipH="1" flipV="1">
            <a:off x="5661980" y="-1546402"/>
            <a:ext cx="19050" cy="5882937"/>
          </a:xfrm>
          <a:prstGeom prst="bentConnector3">
            <a:avLst>
              <a:gd name="adj1" fmla="val 1300000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AA2CD82-2EA4-4007-8078-E544DB63670D}"/>
              </a:ext>
            </a:extLst>
          </p:cNvPr>
          <p:cNvSpPr txBox="1"/>
          <p:nvPr/>
        </p:nvSpPr>
        <p:spPr>
          <a:xfrm>
            <a:off x="1691261" y="6168548"/>
            <a:ext cx="20775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data_long</a:t>
            </a:r>
            <a:r>
              <a:rPr lang="en-US" sz="2000" b="1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521CF69-8D56-417C-92EA-479F08E40EDA}"/>
              </a:ext>
            </a:extLst>
          </p:cNvPr>
          <p:cNvSpPr txBox="1"/>
          <p:nvPr/>
        </p:nvSpPr>
        <p:spPr>
          <a:xfrm>
            <a:off x="7231848" y="3756814"/>
            <a:ext cx="27622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206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endParaRPr lang="en-US" sz="2000" b="1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9DFA39-A091-4BA2-A28C-4B2EC4745036}"/>
              </a:ext>
            </a:extLst>
          </p:cNvPr>
          <p:cNvSpPr/>
          <p:nvPr/>
        </p:nvSpPr>
        <p:spPr>
          <a:xfrm>
            <a:off x="7294755" y="1412698"/>
            <a:ext cx="585216" cy="1942761"/>
          </a:xfrm>
          <a:prstGeom prst="roundRect">
            <a:avLst/>
          </a:pr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04946BA-A241-4DF6-97DC-B601D361E336}"/>
              </a:ext>
            </a:extLst>
          </p:cNvPr>
          <p:cNvSpPr txBox="1"/>
          <p:nvPr/>
        </p:nvSpPr>
        <p:spPr>
          <a:xfrm>
            <a:off x="4569134" y="1121643"/>
            <a:ext cx="22047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dirty="0" err="1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names_from</a:t>
            </a:r>
            <a:r>
              <a:rPr lang="en-US" sz="2400" b="0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400" dirty="0">
              <a:solidFill>
                <a:srgbClr val="FF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5D4FDAF-F7BE-4CEE-8AB6-895FE8EE72B1}"/>
              </a:ext>
            </a:extLst>
          </p:cNvPr>
          <p:cNvSpPr txBox="1"/>
          <p:nvPr/>
        </p:nvSpPr>
        <p:spPr>
          <a:xfrm>
            <a:off x="4748351" y="3299685"/>
            <a:ext cx="220474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dirty="0" err="1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values_from</a:t>
            </a:r>
            <a:r>
              <a:rPr lang="en-US" sz="2400" b="0" dirty="0">
                <a:solidFill>
                  <a:srgbClr val="00B05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en-US" sz="2400" dirty="0">
              <a:solidFill>
                <a:srgbClr val="00B05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69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4" grpId="0" animBg="1"/>
      <p:bldP spid="35" grpId="0" animBg="1"/>
      <p:bldP spid="36" grpId="0" animBg="1"/>
      <p:bldP spid="45" grpId="0" animBg="1"/>
      <p:bldP spid="46" grpId="0"/>
      <p:bldP spid="4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F12A2-C8A2-4EF6-B949-C4269A22F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>
                <a:latin typeface="Consolas" panose="020B0609020204030204" pitchFamily="49" charset="0"/>
              </a:rPr>
              <a:t>long</a:t>
            </a:r>
            <a:r>
              <a:rPr lang="en-US" dirty="0"/>
              <a:t> to </a:t>
            </a:r>
            <a:r>
              <a:rPr lang="en-US" dirty="0">
                <a:latin typeface="Consolas" panose="020B0609020204030204" pitchFamily="49" charset="0"/>
              </a:rPr>
              <a:t>wide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 -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pivot_wider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8C21F-360A-46F9-8F16-2B2CAD982A9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There can be multiple `id` variables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E997F7-1BBF-4C3E-96BD-CC832E97F3C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#create long-format dataset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err="1">
                <a:solidFill>
                  <a:srgbClr val="002060"/>
                </a:solidFill>
              </a:rPr>
              <a:t>data_long</a:t>
            </a:r>
            <a:r>
              <a:rPr lang="en-US" dirty="0">
                <a:solidFill>
                  <a:srgbClr val="00206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     </a:t>
            </a:r>
          </a:p>
          <a:p>
            <a:r>
              <a:rPr lang="en-US" b="0" dirty="0">
                <a:solidFill>
                  <a:srgbClr val="8000FF"/>
                </a:solidFill>
              </a:rPr>
              <a:t>	</a:t>
            </a:r>
            <a:r>
              <a:rPr lang="en-US" b="0" dirty="0">
                <a:solidFill>
                  <a:schemeClr val="tx1"/>
                </a:solidFill>
              </a:rPr>
              <a:t>data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pivot_longer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cols</a:t>
            </a:r>
            <a:r>
              <a:rPr lang="en-US" dirty="0"/>
              <a:t> </a:t>
            </a:r>
            <a:r>
              <a:rPr lang="en-US" b="0" dirty="0">
                <a:solidFill>
                  <a:srgbClr val="000000"/>
                </a:solidFill>
              </a:rPr>
              <a:t>= </a:t>
            </a:r>
            <a:r>
              <a:rPr lang="en-US" b="1" dirty="0">
                <a:solidFill>
                  <a:srgbClr val="000080"/>
                </a:solidFill>
              </a:rPr>
              <a:t>-</a:t>
            </a:r>
            <a:r>
              <a:rPr lang="en-US" b="0" dirty="0">
                <a:solidFill>
                  <a:srgbClr val="000000"/>
                </a:solidFill>
              </a:rPr>
              <a:t>id, 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         	</a:t>
            </a:r>
            <a:r>
              <a:rPr lang="en-US" b="0" dirty="0" err="1">
                <a:solidFill>
                  <a:srgbClr val="000000"/>
                </a:solidFill>
              </a:rPr>
              <a:t>values_to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808080"/>
                </a:solidFill>
              </a:rPr>
              <a:t>'</a:t>
            </a:r>
            <a:r>
              <a:rPr lang="en-US" b="0" dirty="0" err="1">
                <a:solidFill>
                  <a:srgbClr val="808080"/>
                </a:solidFill>
              </a:rPr>
              <a:t>val</a:t>
            </a:r>
            <a:r>
              <a:rPr lang="en-US" b="0" dirty="0">
                <a:solidFill>
                  <a:srgbClr val="808080"/>
                </a:solidFill>
              </a:rPr>
              <a:t>'</a:t>
            </a:r>
            <a:r>
              <a:rPr lang="en-US" b="0" dirty="0">
                <a:solidFill>
                  <a:srgbClr val="000000"/>
                </a:solidFill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         	</a:t>
            </a:r>
            <a:r>
              <a:rPr lang="en-US" b="0" dirty="0" err="1">
                <a:solidFill>
                  <a:srgbClr val="000000"/>
                </a:solidFill>
              </a:rPr>
              <a:t>names_to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dirty="0">
                <a:solidFill>
                  <a:srgbClr val="808080"/>
                </a:solidFill>
              </a:rPr>
              <a:t>'key</a:t>
            </a:r>
            <a:r>
              <a:rPr lang="en-US" b="0" dirty="0">
                <a:solidFill>
                  <a:srgbClr val="808080"/>
                </a:solidFill>
              </a:rPr>
              <a:t>'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					  </a:t>
            </a:r>
          </a:p>
          <a:p>
            <a:r>
              <a:rPr lang="en-US" b="0" dirty="0">
                <a:solidFill>
                  <a:srgbClr val="008000"/>
                </a:solidFill>
              </a:rPr>
              <a:t>#re-arrange to wide format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2060"/>
                </a:solidFill>
              </a:rPr>
              <a:t>data_long</a:t>
            </a:r>
            <a:r>
              <a:rPr lang="en-US" b="0" dirty="0">
                <a:solidFill>
                  <a:srgbClr val="00206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pivot_wider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 err="1">
                <a:solidFill>
                  <a:srgbClr val="000000"/>
                </a:solidFill>
              </a:rPr>
              <a:t>id_cols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id,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             </a:t>
            </a:r>
            <a:r>
              <a:rPr lang="en-US" b="0" dirty="0" err="1">
                <a:solidFill>
                  <a:srgbClr val="000000"/>
                </a:solidFill>
              </a:rPr>
              <a:t>values_from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val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             </a:t>
            </a:r>
            <a:r>
              <a:rPr lang="en-US" b="0" dirty="0" err="1">
                <a:solidFill>
                  <a:srgbClr val="000000"/>
                </a:solidFill>
              </a:rPr>
              <a:t>names_from</a:t>
            </a:r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key</a:t>
            </a:r>
            <a:r>
              <a:rPr lang="en-US" b="1" dirty="0">
                <a:solidFill>
                  <a:srgbClr val="000080"/>
                </a:solidFill>
              </a:rPr>
              <a:t>)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#shorter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dirty="0" err="1">
                <a:solidFill>
                  <a:srgbClr val="000000"/>
                </a:solidFill>
              </a:rPr>
              <a:t>data_long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804000"/>
                </a:solidFill>
              </a:rPr>
              <a:t>%&gt;%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pivot_wider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 err="1">
                <a:solidFill>
                  <a:srgbClr val="000000"/>
                </a:solidFill>
              </a:rPr>
              <a:t>values_from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val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             </a:t>
            </a:r>
            <a:r>
              <a:rPr lang="en-US" b="0" dirty="0" err="1">
                <a:solidFill>
                  <a:srgbClr val="000000"/>
                </a:solidFill>
              </a:rPr>
              <a:t>names_from</a:t>
            </a:r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key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1" dirty="0">
              <a:solidFill>
                <a:srgbClr val="000080"/>
              </a:solidFill>
            </a:endParaRPr>
          </a:p>
          <a:p>
            <a:endParaRPr lang="en-US" b="1" dirty="0">
              <a:solidFill>
                <a:srgbClr val="000080"/>
              </a:solidFill>
            </a:endParaRPr>
          </a:p>
          <a:p>
            <a:r>
              <a:rPr lang="en-US" dirty="0">
                <a:solidFill>
                  <a:srgbClr val="008000"/>
                </a:solidFill>
              </a:rPr>
              <a:t>#previous function			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nn-NO" dirty="0">
                <a:solidFill>
                  <a:srgbClr val="000000"/>
                </a:solidFill>
              </a:rPr>
              <a:t>data_long </a:t>
            </a:r>
            <a:r>
              <a:rPr lang="nn-NO" dirty="0">
                <a:solidFill>
                  <a:srgbClr val="804000"/>
                </a:solidFill>
              </a:rPr>
              <a:t>%&gt;%</a:t>
            </a:r>
            <a:r>
              <a:rPr lang="nn-NO" dirty="0">
                <a:solidFill>
                  <a:srgbClr val="000000"/>
                </a:solidFill>
              </a:rPr>
              <a:t> spread</a:t>
            </a:r>
            <a:r>
              <a:rPr lang="nn-NO" b="1" dirty="0">
                <a:solidFill>
                  <a:srgbClr val="000080"/>
                </a:solidFill>
              </a:rPr>
              <a:t>(</a:t>
            </a:r>
            <a:r>
              <a:rPr lang="nn-NO" b="0" dirty="0">
                <a:solidFill>
                  <a:schemeClr val="tx1"/>
                </a:solidFill>
              </a:rPr>
              <a:t>key</a:t>
            </a:r>
            <a:r>
              <a:rPr lang="nn-NO" b="0" dirty="0">
                <a:solidFill>
                  <a:srgbClr val="000000"/>
                </a:solidFill>
              </a:rPr>
              <a:t>, val</a:t>
            </a:r>
            <a:r>
              <a:rPr lang="nn-NO" b="1" dirty="0">
                <a:solidFill>
                  <a:srgbClr val="000080"/>
                </a:solidFill>
              </a:rPr>
              <a:t>)</a:t>
            </a:r>
            <a:r>
              <a:rPr lang="nn-NO" b="0" dirty="0">
                <a:solidFill>
                  <a:srgbClr val="000000"/>
                </a:solidFill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37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237CE2-4C56-4194-B0AB-7EF3F51F2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</a:t>
            </a:r>
            <a:r>
              <a:rPr lang="en-US" dirty="0">
                <a:latin typeface="Consolas" panose="020B0609020204030204" pitchFamily="49" charset="0"/>
              </a:rPr>
              <a:t>cancer.csv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B2A6DE-535D-4398-B78B-3EEE91814BA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data set contains part of the data for a study of oral condition of cancer patients conducted at the Mid-Michigan Medical Center.  </a:t>
            </a:r>
          </a:p>
          <a:p>
            <a:pPr lvl="1"/>
            <a:r>
              <a:rPr lang="en-US" dirty="0"/>
              <a:t>One group received a placebo and the other group received aloe juice treatment.</a:t>
            </a:r>
          </a:p>
          <a:p>
            <a:pPr lvl="1"/>
            <a:r>
              <a:rPr lang="en-US" dirty="0"/>
              <a:t>Variables measured:</a:t>
            </a:r>
          </a:p>
          <a:p>
            <a:pPr lvl="2"/>
            <a:r>
              <a:rPr lang="en-US" dirty="0"/>
              <a:t>Age</a:t>
            </a:r>
          </a:p>
          <a:p>
            <a:pPr lvl="2"/>
            <a:r>
              <a:rPr lang="en-US" dirty="0"/>
              <a:t>Weight</a:t>
            </a:r>
          </a:p>
          <a:p>
            <a:pPr lvl="2"/>
            <a:r>
              <a:rPr lang="en-US" dirty="0"/>
              <a:t>Stage (of Cancer)</a:t>
            </a:r>
          </a:p>
          <a:p>
            <a:pPr lvl="2"/>
            <a:r>
              <a:rPr lang="en-US" dirty="0"/>
              <a:t>Treatment</a:t>
            </a:r>
          </a:p>
          <a:p>
            <a:pPr lvl="2"/>
            <a:r>
              <a:rPr lang="en-US" dirty="0"/>
              <a:t>Oral condition at week 1, 2, 4, and 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1131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DCC1D1DE-D88A-470E-BBB9-63A581C18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and ‘data journey’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BD175A7-31B8-4D62-898B-8233F2952DE4}"/>
              </a:ext>
            </a:extLst>
          </p:cNvPr>
          <p:cNvSpPr/>
          <p:nvPr/>
        </p:nvSpPr>
        <p:spPr>
          <a:xfrm>
            <a:off x="3550813" y="1127335"/>
            <a:ext cx="5429468" cy="3689752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1579E1-6D5A-410C-8D05-DABB0E238312}"/>
              </a:ext>
            </a:extLst>
          </p:cNvPr>
          <p:cNvSpPr txBox="1"/>
          <p:nvPr/>
        </p:nvSpPr>
        <p:spPr>
          <a:xfrm>
            <a:off x="-21955" y="2772155"/>
            <a:ext cx="1507628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rgbClr val="0070C0"/>
                </a:solidFill>
                <a:latin typeface="Helvetica Neue"/>
              </a:rPr>
              <a:t>Import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E2ED52B-769A-4785-B558-B2FB4C437145}"/>
              </a:ext>
            </a:extLst>
          </p:cNvPr>
          <p:cNvSpPr txBox="1"/>
          <p:nvPr/>
        </p:nvSpPr>
        <p:spPr>
          <a:xfrm>
            <a:off x="1927098" y="2679310"/>
            <a:ext cx="1055339" cy="58580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rgbClr val="0070C0"/>
                </a:solidFill>
                <a:latin typeface="Helvetica Neue"/>
              </a:rPr>
              <a:t>Tidy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3DE919D-BBE5-420F-B8B9-853623BEF045}"/>
              </a:ext>
            </a:extLst>
          </p:cNvPr>
          <p:cNvSpPr txBox="1"/>
          <p:nvPr/>
        </p:nvSpPr>
        <p:spPr>
          <a:xfrm>
            <a:off x="3834918" y="2772155"/>
            <a:ext cx="1486107" cy="4001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rgbClr val="0070C0"/>
                </a:solidFill>
                <a:latin typeface="Helvetica Neue"/>
              </a:rPr>
              <a:t>Transform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4E70A85-10F4-444F-B225-0EF4D367C6EA}"/>
              </a:ext>
            </a:extLst>
          </p:cNvPr>
          <p:cNvSpPr txBox="1"/>
          <p:nvPr/>
        </p:nvSpPr>
        <p:spPr>
          <a:xfrm>
            <a:off x="6693154" y="1290162"/>
            <a:ext cx="1264509" cy="6443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Visualize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0657543-CD48-4173-8B91-3CA7C49CCC63}"/>
              </a:ext>
            </a:extLst>
          </p:cNvPr>
          <p:cNvSpPr txBox="1"/>
          <p:nvPr/>
        </p:nvSpPr>
        <p:spPr>
          <a:xfrm>
            <a:off x="6659034" y="3264984"/>
            <a:ext cx="1332745" cy="6443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Model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C6AF707-84BB-4E69-BBDA-E4053DB5CF2A}"/>
              </a:ext>
            </a:extLst>
          </p:cNvPr>
          <p:cNvSpPr txBox="1"/>
          <p:nvPr/>
        </p:nvSpPr>
        <p:spPr>
          <a:xfrm>
            <a:off x="10156284" y="2650020"/>
            <a:ext cx="1845357" cy="64438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Communicate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EEB3BFC-F90C-4188-9D7E-1EB51C20A796}"/>
              </a:ext>
            </a:extLst>
          </p:cNvPr>
          <p:cNvCxnSpPr>
            <a:stCxn id="38" idx="3"/>
            <a:endCxn id="39" idx="1"/>
          </p:cNvCxnSpPr>
          <p:nvPr/>
        </p:nvCxnSpPr>
        <p:spPr>
          <a:xfrm>
            <a:off x="1485673" y="2972210"/>
            <a:ext cx="441425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440267E-EB00-44F4-A25D-38D735868203}"/>
              </a:ext>
            </a:extLst>
          </p:cNvPr>
          <p:cNvCxnSpPr>
            <a:cxnSpLocks/>
            <a:stCxn id="39" idx="3"/>
            <a:endCxn id="40" idx="1"/>
          </p:cNvCxnSpPr>
          <p:nvPr/>
        </p:nvCxnSpPr>
        <p:spPr>
          <a:xfrm flipV="1">
            <a:off x="2982437" y="2972210"/>
            <a:ext cx="852481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F1FBDCA-ECCE-4D0F-815D-57C5B085D91C}"/>
              </a:ext>
            </a:extLst>
          </p:cNvPr>
          <p:cNvCxnSpPr>
            <a:cxnSpLocks/>
            <a:stCxn id="37" idx="3"/>
            <a:endCxn id="43" idx="1"/>
          </p:cNvCxnSpPr>
          <p:nvPr/>
        </p:nvCxnSpPr>
        <p:spPr>
          <a:xfrm>
            <a:off x="8980281" y="2972211"/>
            <a:ext cx="117600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99C94090-8E74-4A90-9D89-EFF1175814AD}"/>
              </a:ext>
            </a:extLst>
          </p:cNvPr>
          <p:cNvCxnSpPr>
            <a:stCxn id="42" idx="2"/>
            <a:endCxn id="40" idx="2"/>
          </p:cNvCxnSpPr>
          <p:nvPr/>
        </p:nvCxnSpPr>
        <p:spPr>
          <a:xfrm rot="5400000" flipH="1">
            <a:off x="5583140" y="2167098"/>
            <a:ext cx="737100" cy="2747435"/>
          </a:xfrm>
          <a:prstGeom prst="curvedConnector3">
            <a:avLst>
              <a:gd name="adj1" fmla="val -31013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ctor: Curved 47">
            <a:extLst>
              <a:ext uri="{FF2B5EF4-FFF2-40B4-BE49-F238E27FC236}">
                <a16:creationId xmlns:a16="http://schemas.microsoft.com/office/drawing/2014/main" id="{CAB13EAD-FF9C-406F-9918-B34D7398BA8F}"/>
              </a:ext>
            </a:extLst>
          </p:cNvPr>
          <p:cNvCxnSpPr>
            <a:cxnSpLocks/>
            <a:stCxn id="40" idx="0"/>
            <a:endCxn id="41" idx="1"/>
          </p:cNvCxnSpPr>
          <p:nvPr/>
        </p:nvCxnSpPr>
        <p:spPr>
          <a:xfrm rot="5400000" flipH="1" flipV="1">
            <a:off x="5055662" y="1134663"/>
            <a:ext cx="1159802" cy="2115182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B3B6430E-623D-4182-B10D-84968513B60F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 rot="5400000">
            <a:off x="6660188" y="2599762"/>
            <a:ext cx="1330441" cy="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BF21480-7919-4D9A-946D-48C77D52B9AF}"/>
              </a:ext>
            </a:extLst>
          </p:cNvPr>
          <p:cNvSpPr txBox="1"/>
          <p:nvPr/>
        </p:nvSpPr>
        <p:spPr>
          <a:xfrm>
            <a:off x="3380952" y="4387059"/>
            <a:ext cx="2556935" cy="36933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800" dirty="0">
                <a:latin typeface="Helvetica Neue"/>
              </a:rPr>
              <a:t>Understand</a:t>
            </a:r>
          </a:p>
        </p:txBody>
      </p:sp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6F4B2049-5895-4408-A0A1-481617191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4987" y="3793468"/>
            <a:ext cx="750114" cy="869466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04145E39-5FA9-4F6C-84B2-2065C3BC88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4829" y="2575944"/>
            <a:ext cx="750947" cy="869847"/>
          </a:xfrm>
          <a:prstGeom prst="rect">
            <a:avLst/>
          </a:prstGeom>
        </p:spPr>
      </p:pic>
      <p:pic>
        <p:nvPicPr>
          <p:cNvPr id="9" name="Picture 8" descr="A picture containing clock&#10;&#10;Description automatically generated">
            <a:extLst>
              <a:ext uri="{FF2B5EF4-FFF2-40B4-BE49-F238E27FC236}">
                <a16:creationId xmlns:a16="http://schemas.microsoft.com/office/drawing/2014/main" id="{D55258E0-7325-4816-8B65-97D2572FA6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3785" y="1212939"/>
            <a:ext cx="750114" cy="869357"/>
          </a:xfrm>
          <a:prstGeom prst="rect">
            <a:avLst/>
          </a:prstGeom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C37AE151-0D37-491E-B328-0516E81C9E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411" y="3792897"/>
            <a:ext cx="750114" cy="868882"/>
          </a:xfrm>
          <a:prstGeom prst="rect">
            <a:avLst/>
          </a:prstGeom>
        </p:spPr>
      </p:pic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D072C5AF-F6E3-4F15-B046-535E9034D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8107" y="3182162"/>
            <a:ext cx="750114" cy="843371"/>
          </a:xfrm>
          <a:prstGeom prst="rect">
            <a:avLst/>
          </a:prstGeom>
        </p:spPr>
      </p:pic>
      <p:pic>
        <p:nvPicPr>
          <p:cNvPr id="15" name="Picture 14" descr="A close up of a sign&#10;&#10;Description automatically generated">
            <a:extLst>
              <a:ext uri="{FF2B5EF4-FFF2-40B4-BE49-F238E27FC236}">
                <a16:creationId xmlns:a16="http://schemas.microsoft.com/office/drawing/2014/main" id="{751941F3-30A0-4684-8A3A-42AF4ECFC41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4613" y="2568014"/>
            <a:ext cx="750114" cy="869357"/>
          </a:xfrm>
          <a:prstGeom prst="rect">
            <a:avLst/>
          </a:prstGeom>
        </p:spPr>
      </p:pic>
      <p:pic>
        <p:nvPicPr>
          <p:cNvPr id="17" name="Picture 16" descr="A close up of a sign&#10;&#10;Description automatically generated">
            <a:extLst>
              <a:ext uri="{FF2B5EF4-FFF2-40B4-BE49-F238E27FC236}">
                <a16:creationId xmlns:a16="http://schemas.microsoft.com/office/drawing/2014/main" id="{E98D32A3-D28E-46AC-922F-0A733C4252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6797" y="3149005"/>
            <a:ext cx="750114" cy="869358"/>
          </a:xfrm>
          <a:prstGeom prst="rect">
            <a:avLst/>
          </a:prstGeom>
        </p:spPr>
      </p:pic>
      <p:pic>
        <p:nvPicPr>
          <p:cNvPr id="23" name="Picture 22" descr="A close up of a sign&#10;&#10;Description automatically generated">
            <a:extLst>
              <a:ext uri="{FF2B5EF4-FFF2-40B4-BE49-F238E27FC236}">
                <a16:creationId xmlns:a16="http://schemas.microsoft.com/office/drawing/2014/main" id="{03AC07FF-7E19-41A6-A724-73A156B72A4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1521" y="4434081"/>
            <a:ext cx="750947" cy="869847"/>
          </a:xfrm>
          <a:prstGeom prst="rect">
            <a:avLst/>
          </a:prstGeom>
        </p:spPr>
      </p:pic>
      <p:pic>
        <p:nvPicPr>
          <p:cNvPr id="27" name="Picture 26" descr="A picture containing pencil&#10;&#10;Description automatically generated">
            <a:extLst>
              <a:ext uri="{FF2B5EF4-FFF2-40B4-BE49-F238E27FC236}">
                <a16:creationId xmlns:a16="http://schemas.microsoft.com/office/drawing/2014/main" id="{BE58BDF7-B927-43F3-9022-355D663005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10744" y="3148250"/>
            <a:ext cx="750114" cy="86629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1F2E7B84-8E5E-452C-84D0-B794F23610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377517" y="3173994"/>
            <a:ext cx="744331" cy="840556"/>
          </a:xfrm>
          <a:prstGeom prst="rect">
            <a:avLst/>
          </a:prstGeom>
        </p:spPr>
      </p:pic>
      <p:sp>
        <p:nvSpPr>
          <p:cNvPr id="52" name="Content Placeholder 19">
            <a:extLst>
              <a:ext uri="{FF2B5EF4-FFF2-40B4-BE49-F238E27FC236}">
                <a16:creationId xmlns:a16="http://schemas.microsoft.com/office/drawing/2014/main" id="{D9CC28BE-C1B6-4C17-82FF-981AEBF3AFA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5645060"/>
            <a:ext cx="10782300" cy="1111337"/>
          </a:xfrm>
        </p:spPr>
        <p:txBody>
          <a:bodyPr/>
          <a:lstStyle/>
          <a:p>
            <a:r>
              <a:rPr lang="en-US" dirty="0"/>
              <a:t>There is a growing number of </a:t>
            </a:r>
            <a:r>
              <a:rPr lang="en-US" dirty="0" err="1"/>
              <a:t>tidyverse</a:t>
            </a:r>
            <a:r>
              <a:rPr lang="en-US" dirty="0"/>
              <a:t> and related packages addressing steps of the data journey</a:t>
            </a:r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4B67B8D1-B790-47B8-8CAF-CD8C7539458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082" y="3792897"/>
            <a:ext cx="750114" cy="868882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7D637414-5E9B-4928-A7B2-F7C78B49E1B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80595" y="3779320"/>
            <a:ext cx="773556" cy="896036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ED3C3025-F593-4254-AC01-C65132E1DD8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609999" y="3195218"/>
            <a:ext cx="764847" cy="886433"/>
          </a:xfrm>
          <a:prstGeom prst="rect">
            <a:avLst/>
          </a:prstGeom>
        </p:spPr>
      </p:pic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40B5D5B9-2B3B-4224-9DEB-74B523B0916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463912" y="3182162"/>
            <a:ext cx="750114" cy="869520"/>
          </a:xfrm>
          <a:prstGeom prst="rect">
            <a:avLst/>
          </a:prstGeom>
        </p:spPr>
      </p:pic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36776CFA-C19E-4C3F-8D84-BCAE53D3EA5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741427" y="3171178"/>
            <a:ext cx="753060" cy="869467"/>
          </a:xfrm>
          <a:prstGeom prst="rect">
            <a:avLst/>
          </a:prstGeom>
        </p:spPr>
      </p:pic>
      <p:pic>
        <p:nvPicPr>
          <p:cNvPr id="21" name="Picture 20" descr="A close up of a logo&#10;&#10;Description automatically generated">
            <a:extLst>
              <a:ext uri="{FF2B5EF4-FFF2-40B4-BE49-F238E27FC236}">
                <a16:creationId xmlns:a16="http://schemas.microsoft.com/office/drawing/2014/main" id="{61BC12A9-FC42-490A-92F7-36B905E275E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90302" y="1950929"/>
            <a:ext cx="750536" cy="869847"/>
          </a:xfrm>
          <a:prstGeom prst="rect">
            <a:avLst/>
          </a:prstGeom>
        </p:spPr>
      </p:pic>
      <p:pic>
        <p:nvPicPr>
          <p:cNvPr id="24" name="Picture 23" descr="A close up of a sign&#10;&#10;Description automatically generated">
            <a:extLst>
              <a:ext uri="{FF2B5EF4-FFF2-40B4-BE49-F238E27FC236}">
                <a16:creationId xmlns:a16="http://schemas.microsoft.com/office/drawing/2014/main" id="{C5D1918F-502A-4CE9-951A-2DA8148A2B6D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568226" y="3384374"/>
            <a:ext cx="1237112" cy="164948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4CFDE1F-0BF7-45E9-B423-1AE59ED005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0387" y="4442309"/>
            <a:ext cx="747885" cy="86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38332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5C69A-6E8C-432C-A2B7-6BB12856E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– </a:t>
            </a:r>
            <a:r>
              <a:rPr lang="en-US" dirty="0">
                <a:latin typeface="Consolas" panose="020B0609020204030204" pitchFamily="49" charset="0"/>
              </a:rPr>
              <a:t>cancer.csv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DBE42-39FC-4419-94DA-0D713DA2D8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Is this data tidy?</a:t>
            </a:r>
          </a:p>
          <a:p>
            <a:r>
              <a:rPr lang="en-US" dirty="0"/>
              <a:t>First skim the dataset, check types/missing values</a:t>
            </a:r>
          </a:p>
          <a:p>
            <a:r>
              <a:rPr lang="en-US" dirty="0"/>
              <a:t>Convert it to long format (create an object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Cancer_long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Carefully think about which columns contain data, and which ones are ID-like variables</a:t>
            </a:r>
          </a:p>
          <a:p>
            <a:r>
              <a:rPr lang="en-US" dirty="0"/>
              <a:t>Convert it back to wide format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526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EC1010D-EEF4-4410-8B40-458C23EC6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FC7439-5485-4671-A46D-77DF5CF5AED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 err="1">
                <a:solidFill>
                  <a:srgbClr val="000000"/>
                </a:solidFill>
              </a:rPr>
              <a:t>pacman</a:t>
            </a:r>
            <a:r>
              <a:rPr lang="en-US" sz="1800" b="1" dirty="0">
                <a:solidFill>
                  <a:srgbClr val="000080"/>
                </a:solidFill>
              </a:rPr>
              <a:t>::</a:t>
            </a:r>
            <a:r>
              <a:rPr lang="en-US" sz="1800" b="0" dirty="0" err="1">
                <a:solidFill>
                  <a:srgbClr val="000000"/>
                </a:solidFill>
              </a:rPr>
              <a:t>p_load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tidyverse,skimr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Cancer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read_csv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"Cancer.csv"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#check data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Cancer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skim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Cancer</a:t>
            </a:r>
            <a:r>
              <a:rPr lang="en-US" sz="1800" b="1" dirty="0">
                <a:solidFill>
                  <a:srgbClr val="000080"/>
                </a:solidFill>
              </a:rPr>
              <a:t>$</a:t>
            </a:r>
            <a:r>
              <a:rPr lang="en-US" sz="1800" b="0" dirty="0">
                <a:solidFill>
                  <a:srgbClr val="000000"/>
                </a:solidFill>
              </a:rPr>
              <a:t>Time6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as.numeric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Cancer</a:t>
            </a:r>
            <a:r>
              <a:rPr lang="en-US" sz="1800" b="1" dirty="0">
                <a:solidFill>
                  <a:srgbClr val="000080"/>
                </a:solidFill>
              </a:rPr>
              <a:t>$</a:t>
            </a:r>
            <a:r>
              <a:rPr lang="en-US" sz="1800" b="0" dirty="0">
                <a:solidFill>
                  <a:srgbClr val="000000"/>
                </a:solidFill>
              </a:rPr>
              <a:t>Time6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</a:t>
            </a:r>
            <a:r>
              <a:rPr lang="en-US" sz="1800" b="1" dirty="0" err="1">
                <a:solidFill>
                  <a:srgbClr val="000080"/>
                </a:solidFill>
              </a:rPr>
              <a:t>$</a:t>
            </a:r>
            <a:r>
              <a:rPr lang="en-US" sz="1800" b="0" dirty="0" err="1">
                <a:solidFill>
                  <a:srgbClr val="000000"/>
                </a:solidFill>
              </a:rPr>
              <a:t>Treatment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as.factor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Cancer</a:t>
            </a:r>
            <a:r>
              <a:rPr lang="en-US" sz="1800" b="1" dirty="0" err="1">
                <a:solidFill>
                  <a:srgbClr val="000080"/>
                </a:solidFill>
              </a:rPr>
              <a:t>$</a:t>
            </a:r>
            <a:r>
              <a:rPr lang="en-US" sz="1800" b="0" dirty="0" err="1">
                <a:solidFill>
                  <a:srgbClr val="000000"/>
                </a:solidFill>
              </a:rPr>
              <a:t>Treatment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#to long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Cancer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pivot_longer</a:t>
            </a:r>
            <a:r>
              <a:rPr lang="en-US" sz="1800" b="1" dirty="0">
                <a:solidFill>
                  <a:srgbClr val="000080"/>
                </a:solidFill>
              </a:rPr>
              <a:t>(-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0" dirty="0" err="1">
                <a:solidFill>
                  <a:srgbClr val="808080"/>
                </a:solidFill>
              </a:rPr>
              <a:t>ID"</a:t>
            </a:r>
            <a:r>
              <a:rPr lang="en-US" sz="1800" b="0" dirty="0" err="1">
                <a:solidFill>
                  <a:srgbClr val="000000"/>
                </a:solidFill>
              </a:rPr>
              <a:t>,</a:t>
            </a:r>
            <a:r>
              <a:rPr lang="en-US" sz="1800" b="0" dirty="0" err="1">
                <a:solidFill>
                  <a:srgbClr val="808080"/>
                </a:solidFill>
              </a:rPr>
              <a:t>"Treatment"</a:t>
            </a:r>
            <a:r>
              <a:rPr lang="en-US" sz="1800" b="0" dirty="0" err="1">
                <a:solidFill>
                  <a:srgbClr val="000000"/>
                </a:solidFill>
              </a:rPr>
              <a:t>,</a:t>
            </a:r>
            <a:r>
              <a:rPr lang="en-US" sz="1800" b="0" dirty="0" err="1">
                <a:solidFill>
                  <a:srgbClr val="808080"/>
                </a:solidFill>
              </a:rPr>
              <a:t>"Age"</a:t>
            </a:r>
            <a:r>
              <a:rPr lang="en-US" sz="1800" b="0" dirty="0" err="1">
                <a:solidFill>
                  <a:srgbClr val="000000"/>
                </a:solidFill>
              </a:rPr>
              <a:t>,</a:t>
            </a:r>
            <a:r>
              <a:rPr lang="en-US" sz="1800" b="0" dirty="0" err="1">
                <a:solidFill>
                  <a:srgbClr val="808080"/>
                </a:solidFill>
              </a:rPr>
              <a:t>"Weight"</a:t>
            </a:r>
            <a:r>
              <a:rPr lang="en-US" sz="1800" b="0" dirty="0" err="1">
                <a:solidFill>
                  <a:srgbClr val="000000"/>
                </a:solidFill>
              </a:rPr>
              <a:t>,</a:t>
            </a:r>
            <a:r>
              <a:rPr lang="en-US" sz="1800" b="0" dirty="0" err="1">
                <a:solidFill>
                  <a:srgbClr val="808080"/>
                </a:solidFill>
              </a:rPr>
              <a:t>"Stage</a:t>
            </a:r>
            <a:r>
              <a:rPr lang="en-US" sz="1800" b="0" dirty="0">
                <a:solidFill>
                  <a:srgbClr val="808080"/>
                </a:solidFill>
              </a:rPr>
              <a:t>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      </a:t>
            </a:r>
            <a:r>
              <a:rPr lang="en-US" sz="1800" b="0" dirty="0" err="1">
                <a:solidFill>
                  <a:srgbClr val="000000"/>
                </a:solidFill>
              </a:rPr>
              <a:t>names_to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8080"/>
                </a:solidFill>
              </a:rPr>
              <a:t>'timepoint'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values_to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8080"/>
                </a:solidFill>
              </a:rPr>
              <a:t>'condition'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#back to wide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pivot_wider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id_cols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:</a:t>
            </a:r>
            <a:r>
              <a:rPr lang="en-US" sz="1800" b="0" dirty="0">
                <a:solidFill>
                  <a:srgbClr val="FF8000"/>
                </a:solidFill>
              </a:rPr>
              <a:t>5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      </a:t>
            </a:r>
            <a:r>
              <a:rPr lang="en-US" sz="1800" b="0" dirty="0" err="1">
                <a:solidFill>
                  <a:srgbClr val="000000"/>
                </a:solidFill>
              </a:rPr>
              <a:t>values_from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condition,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      </a:t>
            </a:r>
            <a:r>
              <a:rPr lang="en-US" sz="1800" b="0" dirty="0" err="1">
                <a:solidFill>
                  <a:srgbClr val="000000"/>
                </a:solidFill>
              </a:rPr>
              <a:t>names_from</a:t>
            </a:r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timepoint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8697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45CCF-AFDE-4117-9D56-86A241D7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tidyr</a:t>
            </a:r>
            <a:r>
              <a:rPr lang="en-US" dirty="0"/>
              <a:t> – tidy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049770-045F-4406-B4D5-EC14E1A81D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Separating and combining columns</a:t>
            </a:r>
          </a:p>
        </p:txBody>
      </p:sp>
      <p:sp>
        <p:nvSpPr>
          <p:cNvPr id="6" name="Oval 5">
            <a:hlinkClick r:id="rId2" action="ppaction://hlinksldjump"/>
            <a:extLst>
              <a:ext uri="{FF2B5EF4-FFF2-40B4-BE49-F238E27FC236}">
                <a16:creationId xmlns:a16="http://schemas.microsoft.com/office/drawing/2014/main" id="{3C68083B-55E9-4CD2-A3C7-A4610893E690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hlinkClick r:id="rId3" action="ppaction://hlinksldjump"/>
            <a:extLst>
              <a:ext uri="{FF2B5EF4-FFF2-40B4-BE49-F238E27FC236}">
                <a16:creationId xmlns:a16="http://schemas.microsoft.com/office/drawing/2014/main" id="{152452B6-4511-47D7-971A-0806F9622ACC}"/>
              </a:ext>
            </a:extLst>
          </p:cNvPr>
          <p:cNvSpPr/>
          <p:nvPr/>
        </p:nvSpPr>
        <p:spPr>
          <a:xfrm rot="16200000">
            <a:off x="6383655" y="6443966"/>
            <a:ext cx="320040" cy="320040"/>
          </a:xfrm>
          <a:prstGeom prst="right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8010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3DB1BA-6BE4-4D70-AAB4-71F3A81E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3200" b="0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Separate()</a:t>
            </a:r>
            <a:endParaRPr lang="en-US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DC421A-9F16-4694-94B6-216DF097F3A0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008000"/>
                </a:solidFill>
              </a:rPr>
              <a:t>#Example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2060"/>
                </a:solidFill>
              </a:rPr>
              <a:t>data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&lt;-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 err="1">
                <a:solidFill>
                  <a:srgbClr val="000000"/>
                </a:solidFill>
              </a:rPr>
              <a:t>data.frame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id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1" dirty="0">
                <a:solidFill>
                  <a:srgbClr val="000080"/>
                </a:solidFill>
              </a:rPr>
              <a:t>:</a:t>
            </a:r>
            <a:r>
              <a:rPr lang="en-US" sz="2000" b="0" dirty="0">
                <a:solidFill>
                  <a:srgbClr val="FF8000"/>
                </a:solidFill>
              </a:rPr>
              <a:t>2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x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c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"A"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  <a:r>
              <a:rPr lang="en-US" sz="2000" b="0" dirty="0">
                <a:solidFill>
                  <a:srgbClr val="808080"/>
                </a:solidFill>
              </a:rPr>
              <a:t>"B"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y </a:t>
            </a:r>
            <a:r>
              <a:rPr lang="en-US" sz="2000" b="1" dirty="0">
                <a:solidFill>
                  <a:srgbClr val="000080"/>
                </a:solidFill>
              </a:rPr>
              <a:t>= </a:t>
            </a:r>
            <a:r>
              <a:rPr lang="en-US" sz="2000" b="0" dirty="0">
                <a:solidFill>
                  <a:srgbClr val="8000FF"/>
                </a:solidFill>
              </a:rPr>
              <a:t>c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"C"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  <a:r>
              <a:rPr lang="en-US" sz="2000" b="0" dirty="0">
                <a:solidFill>
                  <a:srgbClr val="808080"/>
                </a:solidFill>
              </a:rPr>
              <a:t>"D"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         </a:t>
            </a:r>
            <a:r>
              <a:rPr lang="en-US" sz="2000" b="0" dirty="0">
                <a:solidFill>
                  <a:schemeClr val="tx1"/>
                </a:solidFill>
              </a:rPr>
              <a:t>date </a:t>
            </a:r>
            <a:r>
              <a:rPr lang="en-US" sz="2000" b="1" dirty="0">
                <a:solidFill>
                  <a:srgbClr val="000080"/>
                </a:solidFill>
              </a:rPr>
              <a:t>= </a:t>
            </a:r>
            <a:r>
              <a:rPr lang="en-US" sz="2000" b="0" dirty="0">
                <a:solidFill>
                  <a:srgbClr val="8000FF"/>
                </a:solidFill>
              </a:rPr>
              <a:t>c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8080"/>
                </a:solidFill>
              </a:rPr>
              <a:t>'2020-08-01'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  <a:r>
              <a:rPr lang="en-US" sz="2000" b="0" dirty="0">
                <a:solidFill>
                  <a:srgbClr val="808080"/>
                </a:solidFill>
              </a:rPr>
              <a:t>'2020-09-01'</a:t>
            </a:r>
            <a:r>
              <a:rPr lang="en-US" sz="2000" b="1" dirty="0">
                <a:solidFill>
                  <a:srgbClr val="000080"/>
                </a:solidFill>
              </a:rPr>
              <a:t>))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8000"/>
                </a:solidFill>
              </a:rPr>
              <a:t>#use `separate`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it-IT" sz="2000" b="0" dirty="0">
                <a:solidFill>
                  <a:srgbClr val="002060"/>
                </a:solidFill>
              </a:rPr>
              <a:t>data</a:t>
            </a:r>
            <a:r>
              <a:rPr lang="it-IT" sz="2000" b="0" dirty="0">
                <a:solidFill>
                  <a:srgbClr val="000000"/>
                </a:solidFill>
              </a:rPr>
              <a:t> </a:t>
            </a:r>
            <a:r>
              <a:rPr lang="it-IT" sz="2000" b="0" dirty="0">
                <a:solidFill>
                  <a:srgbClr val="804000"/>
                </a:solidFill>
              </a:rPr>
              <a:t>%&gt;%</a:t>
            </a:r>
            <a:r>
              <a:rPr lang="it-IT" sz="2000" b="0" dirty="0">
                <a:solidFill>
                  <a:srgbClr val="000000"/>
                </a:solidFill>
              </a:rPr>
              <a:t> separate</a:t>
            </a:r>
            <a:r>
              <a:rPr lang="it-IT" sz="2000" b="1" dirty="0">
                <a:solidFill>
                  <a:srgbClr val="000080"/>
                </a:solidFill>
              </a:rPr>
              <a:t>(</a:t>
            </a:r>
            <a:r>
              <a:rPr lang="it-IT" sz="2000" b="1" dirty="0">
                <a:solidFill>
                  <a:schemeClr val="accent5"/>
                </a:solidFill>
              </a:rPr>
              <a:t>date</a:t>
            </a:r>
            <a:r>
              <a:rPr lang="it-IT" sz="2000" b="0" dirty="0">
                <a:solidFill>
                  <a:srgbClr val="000000"/>
                </a:solidFill>
              </a:rPr>
              <a:t>, </a:t>
            </a:r>
            <a:r>
              <a:rPr lang="it-IT" sz="2000" b="0" dirty="0">
                <a:solidFill>
                  <a:srgbClr val="8000FF"/>
                </a:solidFill>
              </a:rPr>
              <a:t>c</a:t>
            </a:r>
            <a:r>
              <a:rPr lang="it-IT" sz="2000" b="1" dirty="0">
                <a:solidFill>
                  <a:srgbClr val="000080"/>
                </a:solidFill>
              </a:rPr>
              <a:t>(</a:t>
            </a:r>
            <a:r>
              <a:rPr lang="it-IT" sz="2000" b="1" dirty="0">
                <a:solidFill>
                  <a:srgbClr val="0070C0"/>
                </a:solidFill>
              </a:rPr>
              <a:t>'yr','mo','da'</a:t>
            </a:r>
            <a:r>
              <a:rPr lang="it-IT" sz="2000" b="1" dirty="0">
                <a:solidFill>
                  <a:srgbClr val="000080"/>
                </a:solidFill>
              </a:rPr>
              <a:t>)</a:t>
            </a:r>
            <a:r>
              <a:rPr lang="it-IT" sz="2000" b="0" dirty="0">
                <a:solidFill>
                  <a:srgbClr val="000000"/>
                </a:solidFill>
              </a:rPr>
              <a:t>, sep</a:t>
            </a:r>
            <a:r>
              <a:rPr lang="it-IT" sz="2000" b="1" dirty="0">
                <a:solidFill>
                  <a:srgbClr val="000080"/>
                </a:solidFill>
              </a:rPr>
              <a:t>=</a:t>
            </a:r>
            <a:r>
              <a:rPr lang="it-IT" sz="2000" b="0" dirty="0">
                <a:solidFill>
                  <a:srgbClr val="808080"/>
                </a:solidFill>
              </a:rPr>
              <a:t>'</a:t>
            </a:r>
            <a:r>
              <a:rPr lang="it-IT" sz="2000" b="1" dirty="0">
                <a:solidFill>
                  <a:schemeClr val="accent1"/>
                </a:solidFill>
              </a:rPr>
              <a:t>-</a:t>
            </a:r>
            <a:r>
              <a:rPr lang="it-IT" sz="2000" b="0" dirty="0">
                <a:solidFill>
                  <a:srgbClr val="808080"/>
                </a:solidFill>
              </a:rPr>
              <a:t>'</a:t>
            </a:r>
            <a:r>
              <a:rPr lang="it-IT" sz="2000" b="1" dirty="0">
                <a:solidFill>
                  <a:srgbClr val="000080"/>
                </a:solidFill>
              </a:rPr>
              <a:t>)</a:t>
            </a:r>
            <a:endParaRPr lang="it-IT" sz="2000" b="0" dirty="0">
              <a:solidFill>
                <a:srgbClr val="000000"/>
              </a:solidFill>
            </a:endParaRPr>
          </a:p>
          <a:p>
            <a:endParaRPr lang="en-US" sz="20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AA73632-80FE-4B02-AE5E-E9DBEA39A1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0745437"/>
              </p:ext>
            </p:extLst>
          </p:nvPr>
        </p:nvGraphicFramePr>
        <p:xfrm>
          <a:off x="425034" y="4508499"/>
          <a:ext cx="5356771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957069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57069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57069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2485564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X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date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2020-08-01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D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2020-09-01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AE84976-881B-4F6B-8598-36A63D7F93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2349036"/>
              </p:ext>
            </p:extLst>
          </p:nvPr>
        </p:nvGraphicFramePr>
        <p:xfrm>
          <a:off x="6410197" y="4508499"/>
          <a:ext cx="5356770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85634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1075055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3276054785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1206354716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X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yr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da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08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D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08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D95224BC-FA10-4A38-84DC-8D0A038530C9}"/>
              </a:ext>
            </a:extLst>
          </p:cNvPr>
          <p:cNvSpPr/>
          <p:nvPr/>
        </p:nvSpPr>
        <p:spPr>
          <a:xfrm>
            <a:off x="3299460" y="4508499"/>
            <a:ext cx="24823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79225D-04B6-4A83-B20E-188351ADFD62}"/>
              </a:ext>
            </a:extLst>
          </p:cNvPr>
          <p:cNvSpPr/>
          <p:nvPr/>
        </p:nvSpPr>
        <p:spPr>
          <a:xfrm>
            <a:off x="8982353" y="4508499"/>
            <a:ext cx="1060461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1801CD-EA1B-4D5A-A433-B933F6A17012}"/>
              </a:ext>
            </a:extLst>
          </p:cNvPr>
          <p:cNvSpPr/>
          <p:nvPr/>
        </p:nvSpPr>
        <p:spPr>
          <a:xfrm>
            <a:off x="10042814" y="4508499"/>
            <a:ext cx="8624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FBA4C7-381C-4977-A9BD-78742441FA9F}"/>
              </a:ext>
            </a:extLst>
          </p:cNvPr>
          <p:cNvSpPr/>
          <p:nvPr/>
        </p:nvSpPr>
        <p:spPr>
          <a:xfrm>
            <a:off x="10904891" y="4508498"/>
            <a:ext cx="8624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1D974511-B436-4F65-B8D6-5DD591CB2A25}"/>
              </a:ext>
            </a:extLst>
          </p:cNvPr>
          <p:cNvCxnSpPr>
            <a:stCxn id="12" idx="0"/>
            <a:endCxn id="14" idx="0"/>
          </p:cNvCxnSpPr>
          <p:nvPr/>
        </p:nvCxnSpPr>
        <p:spPr>
          <a:xfrm rot="5400000" flipH="1" flipV="1">
            <a:off x="7026608" y="2022524"/>
            <a:ext cx="12700" cy="4971951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BB700B6-926E-43AD-A043-9AB645696166}"/>
              </a:ext>
            </a:extLst>
          </p:cNvPr>
          <p:cNvCxnSpPr>
            <a:cxnSpLocks/>
            <a:stCxn id="12" idx="0"/>
            <a:endCxn id="15" idx="0"/>
          </p:cNvCxnSpPr>
          <p:nvPr/>
        </p:nvCxnSpPr>
        <p:spPr>
          <a:xfrm rot="5400000" flipH="1" flipV="1">
            <a:off x="7507335" y="1541797"/>
            <a:ext cx="12700" cy="5933404"/>
          </a:xfrm>
          <a:prstGeom prst="bentConnector3">
            <a:avLst>
              <a:gd name="adj1" fmla="val 18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42FC874-5EA2-49EC-AFD0-BF5A173C1D0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944722" y="1101233"/>
            <a:ext cx="1" cy="6795481"/>
          </a:xfrm>
          <a:prstGeom prst="bentConnector3">
            <a:avLst>
              <a:gd name="adj1" fmla="val 228601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235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3DB1BA-6BE4-4D70-AAB4-71F3A81EE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Unite()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6DC421A-9F16-4694-94B6-216DF097F3A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3" y="1066800"/>
            <a:ext cx="10782300" cy="1927211"/>
          </a:xfrm>
        </p:spPr>
        <p:txBody>
          <a:bodyPr/>
          <a:lstStyle/>
          <a:p>
            <a:r>
              <a:rPr lang="en-US" sz="2000" dirty="0">
                <a:solidFill>
                  <a:srgbClr val="008000"/>
                </a:solidFill>
              </a:rPr>
              <a:t>#Create example </a:t>
            </a:r>
            <a:r>
              <a:rPr lang="en-US" sz="2000" dirty="0" err="1">
                <a:solidFill>
                  <a:srgbClr val="008000"/>
                </a:solidFill>
              </a:rPr>
              <a:t>data.frame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it-IT" sz="2000" dirty="0">
                <a:solidFill>
                  <a:srgbClr val="000000"/>
                </a:solidFill>
              </a:rPr>
              <a:t>data_sep </a:t>
            </a:r>
            <a:r>
              <a:rPr lang="it-IT" sz="2000" b="1" dirty="0">
                <a:solidFill>
                  <a:srgbClr val="000080"/>
                </a:solidFill>
              </a:rPr>
              <a:t>&lt;-</a:t>
            </a:r>
            <a:r>
              <a:rPr lang="it-IT" sz="2000" b="0" dirty="0">
                <a:solidFill>
                  <a:srgbClr val="000000"/>
                </a:solidFill>
              </a:rPr>
              <a:t> </a:t>
            </a:r>
            <a:r>
              <a:rPr lang="it-IT" sz="2000" b="0" dirty="0">
                <a:solidFill>
                  <a:srgbClr val="8000FF"/>
                </a:solidFill>
              </a:rPr>
              <a:t>data</a:t>
            </a:r>
            <a:r>
              <a:rPr lang="it-IT" sz="2000" b="0" dirty="0">
                <a:solidFill>
                  <a:srgbClr val="000000"/>
                </a:solidFill>
              </a:rPr>
              <a:t> </a:t>
            </a:r>
            <a:r>
              <a:rPr lang="it-IT" sz="2000" b="0" dirty="0">
                <a:solidFill>
                  <a:srgbClr val="804000"/>
                </a:solidFill>
              </a:rPr>
              <a:t>%&gt;%</a:t>
            </a:r>
            <a:r>
              <a:rPr lang="it-IT" sz="2000" b="0" dirty="0">
                <a:solidFill>
                  <a:srgbClr val="000000"/>
                </a:solidFill>
              </a:rPr>
              <a:t> separate</a:t>
            </a:r>
            <a:r>
              <a:rPr lang="it-IT" sz="2000" b="1" dirty="0">
                <a:solidFill>
                  <a:srgbClr val="000080"/>
                </a:solidFill>
              </a:rPr>
              <a:t>(</a:t>
            </a:r>
            <a:r>
              <a:rPr lang="it-IT" sz="2000" b="0" dirty="0">
                <a:solidFill>
                  <a:schemeClr val="tx1"/>
                </a:solidFill>
              </a:rPr>
              <a:t>date</a:t>
            </a:r>
            <a:r>
              <a:rPr lang="it-IT" sz="2000" b="0" dirty="0">
                <a:solidFill>
                  <a:srgbClr val="000000"/>
                </a:solidFill>
              </a:rPr>
              <a:t>, </a:t>
            </a:r>
            <a:r>
              <a:rPr lang="it-IT" sz="2000" b="0" dirty="0">
                <a:solidFill>
                  <a:srgbClr val="8000FF"/>
                </a:solidFill>
              </a:rPr>
              <a:t>c</a:t>
            </a:r>
            <a:r>
              <a:rPr lang="it-IT" sz="2000" b="1" dirty="0">
                <a:solidFill>
                  <a:srgbClr val="000080"/>
                </a:solidFill>
              </a:rPr>
              <a:t>(</a:t>
            </a:r>
            <a:r>
              <a:rPr lang="it-IT" sz="2000" b="0" dirty="0">
                <a:solidFill>
                  <a:srgbClr val="808080"/>
                </a:solidFill>
              </a:rPr>
              <a:t>'yr'</a:t>
            </a:r>
            <a:r>
              <a:rPr lang="it-IT" sz="2000" b="0" dirty="0">
                <a:solidFill>
                  <a:srgbClr val="000000"/>
                </a:solidFill>
              </a:rPr>
              <a:t>,</a:t>
            </a:r>
            <a:r>
              <a:rPr lang="it-IT" sz="2000" b="0" dirty="0">
                <a:solidFill>
                  <a:srgbClr val="808080"/>
                </a:solidFill>
              </a:rPr>
              <a:t>'mo'</a:t>
            </a:r>
            <a:r>
              <a:rPr lang="it-IT" sz="2000" b="0" dirty="0">
                <a:solidFill>
                  <a:srgbClr val="000000"/>
                </a:solidFill>
              </a:rPr>
              <a:t>,</a:t>
            </a:r>
            <a:r>
              <a:rPr lang="it-IT" sz="2000" b="0" dirty="0">
                <a:solidFill>
                  <a:srgbClr val="808080"/>
                </a:solidFill>
              </a:rPr>
              <a:t>'da’</a:t>
            </a:r>
            <a:r>
              <a:rPr lang="it-IT" sz="2000" b="1" dirty="0">
                <a:solidFill>
                  <a:srgbClr val="000080"/>
                </a:solidFill>
              </a:rPr>
              <a:t>)</a:t>
            </a:r>
            <a:r>
              <a:rPr lang="it-IT" sz="2000" b="0" dirty="0">
                <a:solidFill>
                  <a:srgbClr val="000000"/>
                </a:solidFill>
              </a:rPr>
              <a:t>, sep</a:t>
            </a:r>
            <a:r>
              <a:rPr lang="it-IT" sz="2000" b="1" dirty="0">
                <a:solidFill>
                  <a:srgbClr val="000080"/>
                </a:solidFill>
              </a:rPr>
              <a:t>=</a:t>
            </a:r>
            <a:r>
              <a:rPr lang="it-IT" sz="2000" b="0" dirty="0">
                <a:solidFill>
                  <a:srgbClr val="808080"/>
                </a:solidFill>
              </a:rPr>
              <a:t>'-’</a:t>
            </a:r>
            <a:r>
              <a:rPr lang="it-IT" sz="2000" b="1" dirty="0">
                <a:solidFill>
                  <a:srgbClr val="000080"/>
                </a:solidFill>
              </a:rPr>
              <a:t>)</a:t>
            </a:r>
            <a:endParaRPr lang="it-IT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8000"/>
                </a:solidFill>
              </a:rPr>
              <a:t>#Use `unite`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b="0" dirty="0" err="1">
                <a:solidFill>
                  <a:srgbClr val="000000"/>
                </a:solidFill>
              </a:rPr>
              <a:t>data_sep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4000"/>
                </a:solidFill>
              </a:rPr>
              <a:t>%&gt;%</a:t>
            </a:r>
            <a:r>
              <a:rPr lang="en-US" sz="2000" b="0" dirty="0">
                <a:solidFill>
                  <a:srgbClr val="000000"/>
                </a:solidFill>
              </a:rPr>
              <a:t> unite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B0F0"/>
                </a:solidFill>
              </a:rPr>
              <a:t>date</a:t>
            </a:r>
            <a:r>
              <a:rPr lang="en-US" sz="2000" b="0" dirty="0">
                <a:solidFill>
                  <a:srgbClr val="000000"/>
                </a:solidFill>
              </a:rPr>
              <a:t>, </a:t>
            </a:r>
            <a:r>
              <a:rPr lang="en-US" sz="2000" b="0" dirty="0" err="1">
                <a:solidFill>
                  <a:srgbClr val="0070C0"/>
                </a:solidFill>
              </a:rPr>
              <a:t>yr,mo,da</a:t>
            </a:r>
            <a:r>
              <a:rPr lang="en-US" sz="2000" b="0" dirty="0">
                <a:solidFill>
                  <a:srgbClr val="000000"/>
                </a:solidFill>
              </a:rPr>
              <a:t>, </a:t>
            </a:r>
            <a:r>
              <a:rPr lang="en-US" sz="2000" b="0" dirty="0" err="1">
                <a:solidFill>
                  <a:srgbClr val="000000"/>
                </a:solidFill>
              </a:rPr>
              <a:t>sep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1" dirty="0">
                <a:solidFill>
                  <a:srgbClr val="FFC000"/>
                </a:solidFill>
              </a:rPr>
              <a:t>-</a:t>
            </a:r>
            <a:r>
              <a:rPr lang="en-US" sz="2000" b="0" dirty="0">
                <a:solidFill>
                  <a:srgbClr val="808080"/>
                </a:solidFill>
              </a:rPr>
              <a:t>'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endParaRPr lang="en-US" sz="2400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AA73632-80FE-4B02-AE5E-E9DBEA39A1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4568149"/>
              </p:ext>
            </p:extLst>
          </p:nvPr>
        </p:nvGraphicFramePr>
        <p:xfrm>
          <a:off x="6542697" y="4508499"/>
          <a:ext cx="5356771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957069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957069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957069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2485564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X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date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2020-08-01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D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2020-09-01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AE84976-881B-4F6B-8598-36A63D7F93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6334413"/>
              </p:ext>
            </p:extLst>
          </p:nvPr>
        </p:nvGraphicFramePr>
        <p:xfrm>
          <a:off x="323850" y="4508499"/>
          <a:ext cx="5356770" cy="1978026"/>
        </p:xfrm>
        <a:graphic>
          <a:graphicData uri="http://schemas.openxmlformats.org/drawingml/2006/table">
            <a:tbl>
              <a:tblPr firstRow="1">
                <a:tableStyleId>{67B7B493-E510-4001-A6E9-E6975CE99842}</a:tableStyleId>
              </a:tblPr>
              <a:tblGrid>
                <a:gridCol w="856343">
                  <a:extLst>
                    <a:ext uri="{9D8B030D-6E8A-4147-A177-3AD203B41FA5}">
                      <a16:colId xmlns:a16="http://schemas.microsoft.com/office/drawing/2014/main" val="2240470263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4886091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884444005"/>
                    </a:ext>
                  </a:extLst>
                </a:gridCol>
                <a:gridCol w="1075055">
                  <a:extLst>
                    <a:ext uri="{9D8B030D-6E8A-4147-A177-3AD203B41FA5}">
                      <a16:colId xmlns:a16="http://schemas.microsoft.com/office/drawing/2014/main" val="2651013168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3276054785"/>
                    </a:ext>
                  </a:extLst>
                </a:gridCol>
                <a:gridCol w="856343">
                  <a:extLst>
                    <a:ext uri="{9D8B030D-6E8A-4147-A177-3AD203B41FA5}">
                      <a16:colId xmlns:a16="http://schemas.microsoft.com/office/drawing/2014/main" val="1206354716"/>
                    </a:ext>
                  </a:extLst>
                </a:gridCol>
              </a:tblGrid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id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X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yr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</a:t>
                      </a:r>
                      <a:endParaRPr lang="en-US" sz="2800" b="1" dirty="0">
                        <a:solidFill>
                          <a:schemeClr val="bg1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bg1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da</a:t>
                      </a:r>
                    </a:p>
                  </a:txBody>
                  <a:tcPr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046229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1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A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C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08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284473"/>
                  </a:ext>
                </a:extLst>
              </a:tr>
              <a:tr h="659342"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2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B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/>
                        <a:t>D</a:t>
                      </a:r>
                      <a:endParaRPr lang="en-US" sz="2800" b="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2020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08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01</a:t>
                      </a:r>
                    </a:p>
                  </a:txBody>
                  <a:tcPr anchor="ctr">
                    <a:solidFill>
                      <a:srgbClr val="79C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45560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D95224BC-FA10-4A38-84DC-8D0A038530C9}"/>
              </a:ext>
            </a:extLst>
          </p:cNvPr>
          <p:cNvSpPr/>
          <p:nvPr/>
        </p:nvSpPr>
        <p:spPr>
          <a:xfrm>
            <a:off x="9417123" y="4514849"/>
            <a:ext cx="24823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79225D-04B6-4A83-B20E-188351ADFD62}"/>
              </a:ext>
            </a:extLst>
          </p:cNvPr>
          <p:cNvSpPr/>
          <p:nvPr/>
        </p:nvSpPr>
        <p:spPr>
          <a:xfrm>
            <a:off x="2896006" y="4508499"/>
            <a:ext cx="1060461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B1801CD-EA1B-4D5A-A433-B933F6A17012}"/>
              </a:ext>
            </a:extLst>
          </p:cNvPr>
          <p:cNvSpPr/>
          <p:nvPr/>
        </p:nvSpPr>
        <p:spPr>
          <a:xfrm>
            <a:off x="3956467" y="4508499"/>
            <a:ext cx="8624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FBA4C7-381C-4977-A9BD-78742441FA9F}"/>
              </a:ext>
            </a:extLst>
          </p:cNvPr>
          <p:cNvSpPr/>
          <p:nvPr/>
        </p:nvSpPr>
        <p:spPr>
          <a:xfrm>
            <a:off x="4818544" y="4508498"/>
            <a:ext cx="862445" cy="6273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1D974511-B436-4F65-B8D6-5DD591CB2A25}"/>
              </a:ext>
            </a:extLst>
          </p:cNvPr>
          <p:cNvCxnSpPr>
            <a:cxnSpLocks/>
            <a:stCxn id="14" idx="0"/>
            <a:endCxn id="12" idx="0"/>
          </p:cNvCxnSpPr>
          <p:nvPr/>
        </p:nvCxnSpPr>
        <p:spPr>
          <a:xfrm rot="16200000" flipH="1">
            <a:off x="7039091" y="895645"/>
            <a:ext cx="6350" cy="7232059"/>
          </a:xfrm>
          <a:prstGeom prst="bentConnector3">
            <a:avLst>
              <a:gd name="adj1" fmla="val -36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1BB700B6-926E-43AD-A043-9AB645696166}"/>
              </a:ext>
            </a:extLst>
          </p:cNvPr>
          <p:cNvCxnSpPr>
            <a:cxnSpLocks/>
            <a:stCxn id="15" idx="0"/>
            <a:endCxn id="12" idx="0"/>
          </p:cNvCxnSpPr>
          <p:nvPr/>
        </p:nvCxnSpPr>
        <p:spPr>
          <a:xfrm rot="16200000" flipH="1">
            <a:off x="7519818" y="1376371"/>
            <a:ext cx="6350" cy="6270606"/>
          </a:xfrm>
          <a:prstGeom prst="bentConnector3">
            <a:avLst>
              <a:gd name="adj1" fmla="val -3600000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342FC874-5EA2-49EC-AFD0-BF5A173C1D01}"/>
              </a:ext>
            </a:extLst>
          </p:cNvPr>
          <p:cNvCxnSpPr>
            <a:cxnSpLocks/>
            <a:stCxn id="16" idx="0"/>
            <a:endCxn id="12" idx="0"/>
          </p:cNvCxnSpPr>
          <p:nvPr/>
        </p:nvCxnSpPr>
        <p:spPr>
          <a:xfrm rot="16200000" flipH="1">
            <a:off x="7950855" y="1807409"/>
            <a:ext cx="6351" cy="5408529"/>
          </a:xfrm>
          <a:prstGeom prst="bentConnector3">
            <a:avLst>
              <a:gd name="adj1" fmla="val -3599433"/>
            </a:avLst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6EBB4F-88C9-4080-8D79-C39D89576F76}"/>
              </a:ext>
            </a:extLst>
          </p:cNvPr>
          <p:cNvSpPr txBox="1"/>
          <p:nvPr/>
        </p:nvSpPr>
        <p:spPr>
          <a:xfrm>
            <a:off x="2896006" y="3161502"/>
            <a:ext cx="262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B0F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name of ‘united’ variable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90022FB-4517-493D-8724-DD6D45329F15}"/>
              </a:ext>
            </a:extLst>
          </p:cNvPr>
          <p:cNvCxnSpPr>
            <a:endCxn id="32" idx="0"/>
          </p:cNvCxnSpPr>
          <p:nvPr/>
        </p:nvCxnSpPr>
        <p:spPr>
          <a:xfrm>
            <a:off x="4206957" y="2715208"/>
            <a:ext cx="1" cy="446294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ight Brace 34">
            <a:extLst>
              <a:ext uri="{FF2B5EF4-FFF2-40B4-BE49-F238E27FC236}">
                <a16:creationId xmlns:a16="http://schemas.microsoft.com/office/drawing/2014/main" id="{88EF717D-2632-494E-9CB8-631910C2A3A7}"/>
              </a:ext>
            </a:extLst>
          </p:cNvPr>
          <p:cNvSpPr/>
          <p:nvPr/>
        </p:nvSpPr>
        <p:spPr>
          <a:xfrm rot="5400000">
            <a:off x="5393378" y="2155662"/>
            <a:ext cx="74647" cy="1193742"/>
          </a:xfrm>
          <a:prstGeom prst="rightBrac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A7C0B75-363B-4635-9D40-347986B99056}"/>
              </a:ext>
            </a:extLst>
          </p:cNvPr>
          <p:cNvSpPr txBox="1"/>
          <p:nvPr/>
        </p:nvSpPr>
        <p:spPr>
          <a:xfrm>
            <a:off x="4126781" y="3641294"/>
            <a:ext cx="262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0070C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Variables to be combined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09397F4-6118-43FD-9530-5A0DDDDA929B}"/>
              </a:ext>
            </a:extLst>
          </p:cNvPr>
          <p:cNvCxnSpPr>
            <a:cxnSpLocks/>
            <a:stCxn id="35" idx="1"/>
            <a:endCxn id="36" idx="0"/>
          </p:cNvCxnSpPr>
          <p:nvPr/>
        </p:nvCxnSpPr>
        <p:spPr>
          <a:xfrm>
            <a:off x="5430702" y="2789857"/>
            <a:ext cx="7031" cy="851437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6CA1B41-CEDD-41AC-9572-9D1F1F88A0DD}"/>
              </a:ext>
            </a:extLst>
          </p:cNvPr>
          <p:cNvSpPr txBox="1"/>
          <p:nvPr/>
        </p:nvSpPr>
        <p:spPr>
          <a:xfrm>
            <a:off x="5881814" y="3161502"/>
            <a:ext cx="262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C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separator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211516F-DB01-46C1-91C0-2FFFFAE3B255}"/>
              </a:ext>
            </a:extLst>
          </p:cNvPr>
          <p:cNvCxnSpPr>
            <a:cxnSpLocks/>
            <a:endCxn id="42" idx="0"/>
          </p:cNvCxnSpPr>
          <p:nvPr/>
        </p:nvCxnSpPr>
        <p:spPr>
          <a:xfrm>
            <a:off x="7192766" y="2715208"/>
            <a:ext cx="0" cy="446294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32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5" grpId="0" animBg="1"/>
      <p:bldP spid="36" grpId="0"/>
      <p:bldP spid="4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B7911D-4436-42B4-9564-18A73480C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tibbles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3E73BC2-64BC-4504-BE86-1B44E1A833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Oval 6">
            <a:hlinkClick r:id="rId2" action="ppaction://hlinksldjump"/>
            <a:extLst>
              <a:ext uri="{FF2B5EF4-FFF2-40B4-BE49-F238E27FC236}">
                <a16:creationId xmlns:a16="http://schemas.microsoft.com/office/drawing/2014/main" id="{93D331D7-EBDE-4009-B5CE-E41051E959D8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94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2FE6C3E-EEF8-4FE9-8716-FEE013EE7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8DFA6EB-E812-41FA-A07D-0CA47ACB87D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914400"/>
            <a:ext cx="8109284" cy="5537200"/>
          </a:xfrm>
        </p:spPr>
        <p:txBody>
          <a:bodyPr/>
          <a:lstStyle/>
          <a:p>
            <a:r>
              <a:rPr lang="en-US" dirty="0" err="1">
                <a:solidFill>
                  <a:srgbClr val="000000"/>
                </a:solidFill>
              </a:rPr>
              <a:t>mtcars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804000"/>
                </a:solidFill>
              </a:rPr>
              <a:t>%&gt;%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8000FF"/>
                </a:solidFill>
              </a:rPr>
              <a:t>str</a:t>
            </a:r>
            <a:endParaRPr lang="en-US" dirty="0">
              <a:solidFill>
                <a:srgbClr val="808080"/>
              </a:solidFill>
            </a:endParaRPr>
          </a:p>
          <a:p>
            <a:r>
              <a:rPr lang="en-US" dirty="0">
                <a:solidFill>
                  <a:srgbClr val="808080"/>
                </a:solidFill>
              </a:rPr>
              <a:t>'</a:t>
            </a:r>
            <a:r>
              <a:rPr lang="en-US" dirty="0" err="1">
                <a:solidFill>
                  <a:srgbClr val="808080"/>
                </a:solidFill>
              </a:rPr>
              <a:t>data.frame</a:t>
            </a:r>
            <a:r>
              <a:rPr lang="en-US" dirty="0">
                <a:solidFill>
                  <a:srgbClr val="808080"/>
                </a:solidFill>
              </a:rPr>
              <a:t>'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r>
              <a:rPr lang="en-US" b="0" dirty="0">
                <a:solidFill>
                  <a:srgbClr val="000000"/>
                </a:solidFill>
              </a:rPr>
              <a:t>	</a:t>
            </a:r>
            <a:r>
              <a:rPr lang="en-US" b="0" dirty="0">
                <a:solidFill>
                  <a:srgbClr val="FF8000"/>
                </a:solidFill>
              </a:rPr>
              <a:t>32</a:t>
            </a:r>
            <a:r>
              <a:rPr lang="en-US" b="0" dirty="0">
                <a:solidFill>
                  <a:srgbClr val="000000"/>
                </a:solidFill>
              </a:rPr>
              <a:t> obs. of  </a:t>
            </a:r>
            <a:r>
              <a:rPr lang="en-US" b="0" dirty="0">
                <a:solidFill>
                  <a:srgbClr val="FF8000"/>
                </a:solidFill>
              </a:rPr>
              <a:t>11</a:t>
            </a:r>
            <a:r>
              <a:rPr lang="en-US" b="0" dirty="0">
                <a:solidFill>
                  <a:srgbClr val="000000"/>
                </a:solidFill>
              </a:rPr>
              <a:t> variables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mpg 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21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22.8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21.4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18.7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18.1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14.3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24.4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22.8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19.2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cyl 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disp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160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160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108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258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360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hp  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110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110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93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110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175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105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245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95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123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$</a:t>
            </a:r>
            <a:r>
              <a:rPr lang="en-US" b="0" dirty="0">
                <a:solidFill>
                  <a:srgbClr val="000000"/>
                </a:solidFill>
              </a:rPr>
              <a:t> drat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r>
              <a:rPr lang="en-US" b="0" dirty="0">
                <a:solidFill>
                  <a:srgbClr val="000000"/>
                </a:solidFill>
              </a:rPr>
              <a:t> num  </a:t>
            </a:r>
            <a:r>
              <a:rPr lang="en-US" b="0" dirty="0">
                <a:solidFill>
                  <a:srgbClr val="FF8000"/>
                </a:solidFill>
              </a:rPr>
              <a:t>3.9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3.9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3.85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3.08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3.15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2.76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3.21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3.69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3.92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3.92</a:t>
            </a:r>
            <a:r>
              <a:rPr lang="en-US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wt  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2.62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2.88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2.32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3.21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3.44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qsec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16.5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17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18.6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19.4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17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vs  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0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$</a:t>
            </a:r>
            <a:r>
              <a:rPr lang="en-US" b="0" dirty="0">
                <a:solidFill>
                  <a:srgbClr val="000000"/>
                </a:solidFill>
              </a:rPr>
              <a:t> am  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r>
              <a:rPr lang="en-US" b="0" dirty="0">
                <a:solidFill>
                  <a:srgbClr val="000000"/>
                </a:solidFill>
              </a:rPr>
              <a:t> num  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0</a:t>
            </a:r>
            <a:r>
              <a:rPr lang="en-US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gear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carb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...</a:t>
            </a:r>
          </a:p>
          <a:p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mtcars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group_by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 err="1">
                <a:solidFill>
                  <a:srgbClr val="000000"/>
                </a:solidFill>
              </a:rPr>
              <a:t>cyl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summarise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mpg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8000FF"/>
                </a:solidFill>
              </a:rPr>
              <a:t>mean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mpg</a:t>
            </a:r>
            <a:r>
              <a:rPr lang="en-US" b="1" dirty="0">
                <a:solidFill>
                  <a:srgbClr val="000080"/>
                </a:solidFill>
              </a:rPr>
              <a:t>))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00FF"/>
                </a:solidFill>
              </a:rPr>
              <a:t>str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`</a:t>
            </a:r>
            <a:r>
              <a:rPr lang="en-US" b="0" dirty="0" err="1">
                <a:solidFill>
                  <a:schemeClr val="bg1">
                    <a:lumMod val="50000"/>
                  </a:schemeClr>
                </a:solidFill>
              </a:rPr>
              <a:t>summarise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()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` ungrouping output 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</a:rPr>
              <a:t>override with `.groups` argument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b="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tibble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3</a:t>
            </a:r>
            <a:r>
              <a:rPr lang="en-US" b="0" dirty="0">
                <a:solidFill>
                  <a:srgbClr val="000000"/>
                </a:solidFill>
              </a:rPr>
              <a:t> x </a:t>
            </a:r>
            <a:r>
              <a:rPr lang="en-US" b="0" dirty="0">
                <a:solidFill>
                  <a:srgbClr val="FF8000"/>
                </a:solidFill>
              </a:rPr>
              <a:t>2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S3</a:t>
            </a:r>
            <a:r>
              <a:rPr lang="en-US" b="1" dirty="0">
                <a:solidFill>
                  <a:srgbClr val="000080"/>
                </a:solidFill>
              </a:rPr>
              <a:t>: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tbl_df</a:t>
            </a:r>
            <a:r>
              <a:rPr lang="en-US" b="1" dirty="0">
                <a:solidFill>
                  <a:srgbClr val="000080"/>
                </a:solidFill>
              </a:rPr>
              <a:t>/</a:t>
            </a:r>
            <a:r>
              <a:rPr lang="en-US" b="0" dirty="0" err="1">
                <a:solidFill>
                  <a:srgbClr val="000000"/>
                </a:solidFill>
              </a:rPr>
              <a:t>tbl</a:t>
            </a:r>
            <a:r>
              <a:rPr lang="en-US" b="1" dirty="0">
                <a:solidFill>
                  <a:srgbClr val="000080"/>
                </a:solidFill>
              </a:rPr>
              <a:t>/</a:t>
            </a:r>
            <a:r>
              <a:rPr lang="en-US" b="0" dirty="0" err="1">
                <a:solidFill>
                  <a:srgbClr val="000000"/>
                </a:solidFill>
              </a:rPr>
              <a:t>data.frame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cyl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</a:t>
            </a:r>
            <a:r>
              <a:rPr lang="pt-BR" b="1" dirty="0">
                <a:solidFill>
                  <a:srgbClr val="000080"/>
                </a:solidFill>
              </a:rPr>
              <a:t>[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1" dirty="0">
                <a:solidFill>
                  <a:srgbClr val="000080"/>
                </a:solidFill>
              </a:rPr>
              <a:t>]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8</a:t>
            </a:r>
            <a:endParaRPr lang="pt-BR" b="0" dirty="0">
              <a:solidFill>
                <a:srgbClr val="000000"/>
              </a:solidFill>
            </a:endParaRP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1" dirty="0">
                <a:solidFill>
                  <a:srgbClr val="000080"/>
                </a:solidFill>
              </a:rPr>
              <a:t>$</a:t>
            </a:r>
            <a:r>
              <a:rPr lang="pt-BR" b="0" dirty="0">
                <a:solidFill>
                  <a:srgbClr val="000000"/>
                </a:solidFill>
              </a:rPr>
              <a:t> mpg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000000"/>
                </a:solidFill>
              </a:rPr>
              <a:t> num </a:t>
            </a:r>
            <a:r>
              <a:rPr lang="pt-BR" b="1" dirty="0">
                <a:solidFill>
                  <a:srgbClr val="000080"/>
                </a:solidFill>
              </a:rPr>
              <a:t>[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1" dirty="0">
                <a:solidFill>
                  <a:srgbClr val="000080"/>
                </a:solidFill>
              </a:rPr>
              <a:t>: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1" dirty="0">
                <a:solidFill>
                  <a:srgbClr val="000080"/>
                </a:solidFill>
              </a:rPr>
              <a:t>]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26.7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19.7</a:t>
            </a:r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15.1</a:t>
            </a:r>
            <a:endParaRPr lang="en-US" sz="1400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C0B1B67-88EA-4445-97B4-1AF7DF36A2A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68343" y="1276349"/>
            <a:ext cx="4223657" cy="4848225"/>
          </a:xfrm>
        </p:spPr>
        <p:txBody>
          <a:bodyPr/>
          <a:lstStyle/>
          <a:p>
            <a:r>
              <a:rPr lang="en-US" dirty="0"/>
              <a:t>Certain </a:t>
            </a:r>
            <a:r>
              <a:rPr lang="en-US" dirty="0" err="1"/>
              <a:t>tidyverse</a:t>
            </a:r>
            <a:r>
              <a:rPr lang="en-US" dirty="0"/>
              <a:t> commands yield </a:t>
            </a:r>
            <a:r>
              <a:rPr lang="en-US" dirty="0" err="1">
                <a:latin typeface="Consolas" panose="020B0609020204030204" pitchFamily="49" charset="0"/>
              </a:rPr>
              <a:t>tibble</a:t>
            </a:r>
            <a:r>
              <a:rPr lang="en-US" dirty="0" err="1"/>
              <a:t>s</a:t>
            </a:r>
            <a:r>
              <a:rPr lang="en-US" dirty="0"/>
              <a:t> instead of plain </a:t>
            </a:r>
            <a:r>
              <a:rPr lang="en-US" dirty="0" err="1">
                <a:latin typeface="Consolas" panose="020B0609020204030204" pitchFamily="49" charset="0"/>
              </a:rPr>
              <a:t>data.frames</a:t>
            </a: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Other datasets, like 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nycflights13::flights </a:t>
            </a:r>
            <a:r>
              <a:rPr lang="en-US" dirty="0"/>
              <a:t>are already supplied as </a:t>
            </a:r>
            <a:r>
              <a:rPr lang="en-US" dirty="0" err="1">
                <a:latin typeface="Consolas" panose="020B0609020204030204" pitchFamily="49" charset="0"/>
              </a:rPr>
              <a:t>tibble</a:t>
            </a:r>
            <a:r>
              <a:rPr lang="en-US" dirty="0" err="1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24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C1EDDB6-327E-4D04-B747-0B73C0926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</a:t>
            </a:r>
            <a:r>
              <a:rPr lang="en-US" dirty="0" err="1"/>
              <a:t>tibbles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68C665-0510-4A9C-96D9-0ECBC2C0650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i="1" dirty="0"/>
              <a:t>A </a:t>
            </a:r>
            <a:r>
              <a:rPr lang="en-US" i="1" dirty="0" err="1">
                <a:latin typeface="Consolas" panose="020B0609020204030204" pitchFamily="49" charset="0"/>
              </a:rPr>
              <a:t>tibble</a:t>
            </a:r>
            <a:r>
              <a:rPr lang="en-US" i="1" dirty="0"/>
              <a:t>, or </a:t>
            </a:r>
            <a:r>
              <a:rPr lang="en-US" i="1" dirty="0" err="1">
                <a:latin typeface="Consolas" panose="020B0609020204030204" pitchFamily="49" charset="0"/>
              </a:rPr>
              <a:t>tbl_df</a:t>
            </a:r>
            <a:r>
              <a:rPr lang="en-US" i="1" dirty="0"/>
              <a:t>, is a modern reimagining of the </a:t>
            </a:r>
            <a:r>
              <a:rPr lang="en-US" i="1" dirty="0" err="1">
                <a:latin typeface="Consolas" panose="020B0609020204030204" pitchFamily="49" charset="0"/>
              </a:rPr>
              <a:t>data.frame</a:t>
            </a:r>
            <a:r>
              <a:rPr lang="en-US" i="1" dirty="0"/>
              <a:t>, keeping what time has proven to be effective, and throwing out what is not.</a:t>
            </a:r>
          </a:p>
          <a:p>
            <a:endParaRPr lang="en-US" dirty="0"/>
          </a:p>
          <a:p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 err="1"/>
              <a:t>s</a:t>
            </a:r>
            <a:r>
              <a:rPr lang="en-US" dirty="0"/>
              <a:t>, with edited behaviors</a:t>
            </a:r>
          </a:p>
          <a:p>
            <a:r>
              <a:rPr lang="en-US" dirty="0"/>
              <a:t>Never change input data types (e.g., strings to factors, characters to numeric)</a:t>
            </a:r>
          </a:p>
          <a:p>
            <a:r>
              <a:rPr lang="en-US" dirty="0"/>
              <a:t>Never change variable names</a:t>
            </a:r>
          </a:p>
          <a:p>
            <a:r>
              <a:rPr lang="en-US" dirty="0"/>
              <a:t>Never create row names</a:t>
            </a:r>
          </a:p>
          <a:p>
            <a:r>
              <a:rPr lang="en-US" dirty="0"/>
              <a:t>More flexible variable names (using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``</a:t>
            </a:r>
            <a:r>
              <a:rPr lang="en-US" dirty="0"/>
              <a:t>)</a:t>
            </a:r>
          </a:p>
          <a:p>
            <a:r>
              <a:rPr lang="en-US" dirty="0"/>
              <a:t>Look nicer on the console than 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 err="1"/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09448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DCF0B3C-AC8C-4BB8-9AD3-12AFCC171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Converting a 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/>
              <a:t> into a </a:t>
            </a:r>
            <a:r>
              <a:rPr lang="en-US" dirty="0" err="1">
                <a:latin typeface="Consolas" panose="020B0609020204030204" pitchFamily="49" charset="0"/>
              </a:rPr>
              <a:t>tibble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151BB5-9687-4E19-89B5-1B7EA6139AF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4352925"/>
          </a:xfrm>
        </p:spPr>
        <p:txBody>
          <a:bodyPr/>
          <a:lstStyle/>
          <a:p>
            <a:r>
              <a:rPr lang="en-US" dirty="0" err="1">
                <a:solidFill>
                  <a:srgbClr val="000000"/>
                </a:solidFill>
              </a:rPr>
              <a:t>as_tibble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iris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A </a:t>
            </a:r>
            <a:r>
              <a:rPr lang="en-US" b="0" dirty="0" err="1">
                <a:solidFill>
                  <a:srgbClr val="008000"/>
                </a:solidFill>
              </a:rPr>
              <a:t>tibble</a:t>
            </a:r>
            <a:r>
              <a:rPr lang="en-US" b="0" dirty="0">
                <a:solidFill>
                  <a:srgbClr val="008000"/>
                </a:solidFill>
              </a:rPr>
              <a:t>: 150 x 5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   </a:t>
            </a:r>
            <a:r>
              <a:rPr lang="en-US" b="0" dirty="0" err="1">
                <a:solidFill>
                  <a:srgbClr val="000000"/>
                </a:solidFill>
              </a:rPr>
              <a:t>Sepal.Length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Sepal.Width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Petal.Length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 err="1">
                <a:solidFill>
                  <a:srgbClr val="000000"/>
                </a:solidFill>
              </a:rPr>
              <a:t>Petal.Width</a:t>
            </a:r>
            <a:r>
              <a:rPr lang="en-US" b="0" dirty="0">
                <a:solidFill>
                  <a:srgbClr val="000000"/>
                </a:solidFill>
              </a:rPr>
              <a:t> Species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 err="1">
                <a:solidFill>
                  <a:srgbClr val="000000"/>
                </a:solidFill>
              </a:rPr>
              <a:t>dbl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b="0" dirty="0">
                <a:solidFill>
                  <a:srgbClr val="000000"/>
                </a:solidFill>
              </a:rPr>
              <a:t>      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 err="1">
                <a:solidFill>
                  <a:srgbClr val="000000"/>
                </a:solidFill>
              </a:rPr>
              <a:t>dbl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b="0" dirty="0">
                <a:solidFill>
                  <a:srgbClr val="000000"/>
                </a:solidFill>
              </a:rPr>
              <a:t>       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 err="1">
                <a:solidFill>
                  <a:srgbClr val="000000"/>
                </a:solidFill>
              </a:rPr>
              <a:t>dbl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b="0" dirty="0">
                <a:solidFill>
                  <a:srgbClr val="000000"/>
                </a:solidFill>
              </a:rPr>
              <a:t>      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 err="1">
                <a:solidFill>
                  <a:srgbClr val="000000"/>
                </a:solidFill>
              </a:rPr>
              <a:t>dbl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&lt;</a:t>
            </a:r>
            <a:r>
              <a:rPr lang="en-US" b="0" dirty="0" err="1">
                <a:solidFill>
                  <a:srgbClr val="000000"/>
                </a:solidFill>
              </a:rPr>
              <a:t>fct</a:t>
            </a:r>
            <a:r>
              <a:rPr lang="en-US" b="1" dirty="0">
                <a:solidFill>
                  <a:srgbClr val="000080"/>
                </a:solidFill>
              </a:rPr>
              <a:t>&gt;</a:t>
            </a:r>
            <a:r>
              <a:rPr lang="en-US" b="0" dirty="0">
                <a:solidFill>
                  <a:srgbClr val="000000"/>
                </a:solidFill>
              </a:rPr>
              <a:t> 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1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5.1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3.5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2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4.9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           </a:t>
            </a:r>
            <a:r>
              <a:rPr lang="pt-BR" b="0" dirty="0">
                <a:solidFill>
                  <a:srgbClr val="FF8000"/>
                </a:solidFill>
              </a:rPr>
              <a:t>1.4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3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4.7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3.2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1.3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4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4.6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3.1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1.5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5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5</a:t>
            </a:r>
            <a:r>
              <a:rPr lang="pt-BR" b="0" dirty="0">
                <a:solidFill>
                  <a:srgbClr val="000000"/>
                </a:solidFill>
              </a:rPr>
              <a:t>           </a:t>
            </a:r>
            <a:r>
              <a:rPr lang="pt-BR" b="0" dirty="0">
                <a:solidFill>
                  <a:srgbClr val="FF8000"/>
                </a:solidFill>
              </a:rPr>
              <a:t>3.6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6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5.4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3.9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1.7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0.4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7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4.6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3.4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0.3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8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5</a:t>
            </a:r>
            <a:r>
              <a:rPr lang="pt-BR" b="0" dirty="0">
                <a:solidFill>
                  <a:srgbClr val="000000"/>
                </a:solidFill>
              </a:rPr>
              <a:t>           </a:t>
            </a:r>
            <a:r>
              <a:rPr lang="pt-BR" b="0" dirty="0">
                <a:solidFill>
                  <a:srgbClr val="FF8000"/>
                </a:solidFill>
              </a:rPr>
              <a:t>3.4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1.5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000000"/>
                </a:solidFill>
              </a:rPr>
              <a:t> </a:t>
            </a:r>
            <a:r>
              <a:rPr lang="pt-BR" b="0" dirty="0">
                <a:solidFill>
                  <a:srgbClr val="FF8000"/>
                </a:solidFill>
              </a:rPr>
              <a:t>9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2.9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1.4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0.2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pt-BR" b="0" dirty="0">
                <a:solidFill>
                  <a:srgbClr val="FF8000"/>
                </a:solidFill>
              </a:rPr>
              <a:t>10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4.9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3.1</a:t>
            </a:r>
            <a:r>
              <a:rPr lang="pt-BR" b="0" dirty="0">
                <a:solidFill>
                  <a:srgbClr val="000000"/>
                </a:solidFill>
              </a:rPr>
              <a:t>          </a:t>
            </a:r>
            <a:r>
              <a:rPr lang="pt-BR" b="0" dirty="0">
                <a:solidFill>
                  <a:srgbClr val="FF8000"/>
                </a:solidFill>
              </a:rPr>
              <a:t>1.5</a:t>
            </a:r>
            <a:r>
              <a:rPr lang="pt-BR" b="0" dirty="0">
                <a:solidFill>
                  <a:srgbClr val="000000"/>
                </a:solidFill>
              </a:rPr>
              <a:t>         </a:t>
            </a:r>
            <a:r>
              <a:rPr lang="pt-BR" b="0" dirty="0">
                <a:solidFill>
                  <a:srgbClr val="FF8000"/>
                </a:solidFill>
              </a:rPr>
              <a:t>0.1</a:t>
            </a:r>
            <a:r>
              <a:rPr lang="pt-BR" b="0" dirty="0">
                <a:solidFill>
                  <a:srgbClr val="000000"/>
                </a:solidFill>
              </a:rPr>
              <a:t> setosa </a:t>
            </a:r>
          </a:p>
          <a:p>
            <a:r>
              <a:rPr lang="en-US" b="0" dirty="0">
                <a:solidFill>
                  <a:srgbClr val="008000"/>
                </a:solidFill>
              </a:rPr>
              <a:t># ... with 140 more rows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0389196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98C32-34AD-4B56-B0A3-5FF737460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</a:t>
            </a:r>
            <a:r>
              <a:rPr lang="en-US" dirty="0" err="1">
                <a:latin typeface="Consolas" panose="020B0609020204030204" pitchFamily="49" charset="0"/>
              </a:rPr>
              <a:t>tibble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CEBB6-1646-4397-A5BF-FFE47C2AF38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b="0" dirty="0" err="1">
                <a:solidFill>
                  <a:srgbClr val="000000"/>
                </a:solidFill>
              </a:rPr>
              <a:t>tibble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00FF"/>
                </a:solidFill>
              </a:rPr>
              <a:t>var </a:t>
            </a:r>
            <a:r>
              <a:rPr lang="en-US" sz="1800" b="1" dirty="0">
                <a:solidFill>
                  <a:srgbClr val="000080"/>
                </a:solidFill>
              </a:rPr>
              <a:t>= </a:t>
            </a:r>
            <a:r>
              <a:rPr lang="en-US" sz="1800" b="0" dirty="0">
                <a:solidFill>
                  <a:srgbClr val="8000FF"/>
                </a:solidFill>
              </a:rPr>
              <a:t>letters</a:t>
            </a:r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: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test </a:t>
            </a:r>
            <a:r>
              <a:rPr lang="en-US" sz="1800" b="1" dirty="0">
                <a:solidFill>
                  <a:srgbClr val="000080"/>
                </a:solidFill>
              </a:rPr>
              <a:t>=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`</a:t>
            </a:r>
            <a:r>
              <a:rPr lang="en-US" sz="1800" b="0" dirty="0" err="1">
                <a:solidFill>
                  <a:srgbClr val="000000"/>
                </a:solidFill>
              </a:rPr>
              <a:t>crazyvariablename</a:t>
            </a:r>
            <a:r>
              <a:rPr lang="en-US" sz="1800" b="0" dirty="0">
                <a:solidFill>
                  <a:srgbClr val="000000"/>
                </a:solidFill>
              </a:rPr>
              <a:t>;</a:t>
            </a:r>
            <a:r>
              <a:rPr lang="en-US" sz="1800" b="1" dirty="0">
                <a:solidFill>
                  <a:srgbClr val="000080"/>
                </a:solidFill>
              </a:rPr>
              <a:t>-)</a:t>
            </a:r>
            <a:r>
              <a:rPr lang="en-US" sz="1800" b="0" dirty="0">
                <a:solidFill>
                  <a:srgbClr val="000000"/>
                </a:solidFill>
              </a:rPr>
              <a:t>` </a:t>
            </a:r>
            <a:r>
              <a:rPr lang="en-US" sz="1800" b="1" dirty="0">
                <a:solidFill>
                  <a:srgbClr val="000080"/>
                </a:solidFill>
              </a:rPr>
              <a:t>=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: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8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 A </a:t>
            </a:r>
            <a:r>
              <a:rPr lang="en-US" sz="1800" b="0" dirty="0" err="1">
                <a:solidFill>
                  <a:srgbClr val="008000"/>
                </a:solidFill>
              </a:rPr>
              <a:t>tibble</a:t>
            </a:r>
            <a:r>
              <a:rPr lang="en-US" sz="1800" b="0" dirty="0">
                <a:solidFill>
                  <a:srgbClr val="008000"/>
                </a:solidFill>
              </a:rPr>
              <a:t>: 3 x 3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var</a:t>
            </a:r>
            <a:r>
              <a:rPr lang="en-US" sz="1800" b="0" dirty="0">
                <a:solidFill>
                  <a:srgbClr val="000000"/>
                </a:solidFill>
              </a:rPr>
              <a:t>    test `</a:t>
            </a:r>
            <a:r>
              <a:rPr lang="en-US" sz="1800" b="0" dirty="0" err="1">
                <a:solidFill>
                  <a:srgbClr val="000000"/>
                </a:solidFill>
              </a:rPr>
              <a:t>crazyvariablename</a:t>
            </a:r>
            <a:r>
              <a:rPr lang="en-US" sz="1800" b="0" dirty="0">
                <a:solidFill>
                  <a:srgbClr val="000000"/>
                </a:solidFill>
              </a:rPr>
              <a:t>;</a:t>
            </a:r>
            <a:r>
              <a:rPr lang="en-US" sz="1800" b="1" dirty="0">
                <a:solidFill>
                  <a:srgbClr val="000080"/>
                </a:solidFill>
              </a:rPr>
              <a:t>-)</a:t>
            </a:r>
            <a:r>
              <a:rPr lang="en-US" sz="1800" b="0" dirty="0">
                <a:solidFill>
                  <a:srgbClr val="000000"/>
                </a:solidFill>
              </a:rPr>
              <a:t>`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1" dirty="0">
                <a:solidFill>
                  <a:srgbClr val="000080"/>
                </a:solidFill>
              </a:rPr>
              <a:t>&lt;</a:t>
            </a:r>
            <a:r>
              <a:rPr lang="en-US" sz="1800" b="0" dirty="0" err="1">
                <a:solidFill>
                  <a:srgbClr val="000000"/>
                </a:solidFill>
              </a:rPr>
              <a:t>chr</a:t>
            </a:r>
            <a:r>
              <a:rPr lang="en-US" sz="1800" b="1" dirty="0">
                <a:solidFill>
                  <a:srgbClr val="000080"/>
                </a:solidFill>
              </a:rPr>
              <a:t>&gt;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</a:t>
            </a:r>
            <a:r>
              <a:rPr lang="en-US" sz="1800" b="0" dirty="0" err="1">
                <a:solidFill>
                  <a:srgbClr val="000000"/>
                </a:solidFill>
              </a:rPr>
              <a:t>dbl</a:t>
            </a:r>
            <a:r>
              <a:rPr lang="en-US" sz="1800" b="1" dirty="0">
                <a:solidFill>
                  <a:srgbClr val="000080"/>
                </a:solidFill>
              </a:rPr>
              <a:t>&gt;</a:t>
            </a:r>
            <a:r>
              <a:rPr lang="en-US" sz="1800" b="0" dirty="0">
                <a:solidFill>
                  <a:srgbClr val="000000"/>
                </a:solidFill>
              </a:rPr>
              <a:t>                  </a:t>
            </a:r>
            <a:r>
              <a:rPr lang="en-US" sz="1800" b="1" dirty="0">
                <a:solidFill>
                  <a:srgbClr val="000080"/>
                </a:solidFill>
              </a:rPr>
              <a:t>&lt;</a:t>
            </a:r>
            <a:r>
              <a:rPr lang="en-US" sz="1800" b="0" dirty="0">
                <a:solidFill>
                  <a:srgbClr val="000000"/>
                </a:solidFill>
              </a:rPr>
              <a:t>int</a:t>
            </a:r>
            <a:r>
              <a:rPr lang="en-US" sz="1800" b="1" dirty="0">
                <a:solidFill>
                  <a:srgbClr val="000080"/>
                </a:solidFill>
              </a:rPr>
              <a:t>&gt;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a        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                    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2</a:t>
            </a:r>
            <a:r>
              <a:rPr lang="en-US" sz="1800" b="0" dirty="0">
                <a:solidFill>
                  <a:srgbClr val="000000"/>
                </a:solidFill>
              </a:rPr>
              <a:t> b        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                     </a:t>
            </a:r>
            <a:r>
              <a:rPr lang="en-US" sz="1800" b="0" dirty="0">
                <a:solidFill>
                  <a:srgbClr val="FF8000"/>
                </a:solidFill>
              </a:rPr>
              <a:t>2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3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0" dirty="0">
                <a:solidFill>
                  <a:srgbClr val="000000"/>
                </a:solidFill>
              </a:rPr>
              <a:t>        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                     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B0C6A-61B0-4243-AD11-24F26A3DB8D5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Creating a </a:t>
            </a:r>
            <a:r>
              <a:rPr lang="en-US" dirty="0" err="1">
                <a:latin typeface="Consolas" panose="020B0609020204030204" pitchFamily="49" charset="0"/>
              </a:rPr>
              <a:t>tibble</a:t>
            </a:r>
            <a:r>
              <a:rPr lang="en-US" dirty="0" err="1"/>
              <a:t>s</a:t>
            </a:r>
            <a:r>
              <a:rPr lang="en-US" dirty="0"/>
              <a:t> is similar to 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 err="1">
                <a:latin typeface="Helvetica" panose="020B0604020202020204" pitchFamily="34" charset="0"/>
                <a:cs typeface="Helvetica" panose="020B0604020202020204" pitchFamily="34" charset="0"/>
              </a:rPr>
              <a:t>s</a:t>
            </a:r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dirty="0"/>
              <a:t>Notice the crazy variable name</a:t>
            </a:r>
          </a:p>
        </p:txBody>
      </p:sp>
    </p:spTree>
    <p:extLst>
      <p:ext uri="{BB962C8B-B14F-4D97-AF65-F5344CB8AC3E}">
        <p14:creationId xmlns:p14="http://schemas.microsoft.com/office/powerpoint/2010/main" val="360167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691434-934B-4295-B97F-2A8273045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pipe `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%&gt;%</a:t>
            </a:r>
            <a:r>
              <a:rPr lang="en-US" dirty="0"/>
              <a:t>`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78D71-3001-4EA0-A15F-66E894AFCA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Oval 5">
            <a:hlinkClick r:id="rId2" action="ppaction://hlinksldjump"/>
            <a:extLst>
              <a:ext uri="{FF2B5EF4-FFF2-40B4-BE49-F238E27FC236}">
                <a16:creationId xmlns:a16="http://schemas.microsoft.com/office/drawing/2014/main" id="{16B891E5-0C11-452B-9CB3-980E80542401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97739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DBBE05D-0D53-4F3B-8DF7-2BF84883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tibbles</a:t>
            </a:r>
            <a:r>
              <a:rPr lang="en-US" dirty="0"/>
              <a:t> are better-behaved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D6BDCEF-9C65-4ECB-B846-2BDF321E0E8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562099"/>
            <a:ext cx="6000750" cy="5076825"/>
          </a:xfrm>
        </p:spPr>
        <p:txBody>
          <a:bodyPr/>
          <a:lstStyle/>
          <a:p>
            <a:r>
              <a:rPr lang="en-US" sz="1400" dirty="0">
                <a:solidFill>
                  <a:srgbClr val="008000"/>
                </a:solidFill>
              </a:rPr>
              <a:t># matrix </a:t>
            </a:r>
            <a:r>
              <a:rPr lang="en-US" sz="1400" dirty="0" err="1">
                <a:solidFill>
                  <a:srgbClr val="008000"/>
                </a:solidFill>
              </a:rPr>
              <a:t>subsetting</a:t>
            </a:r>
            <a:r>
              <a:rPr lang="en-US" sz="1400" dirty="0">
                <a:solidFill>
                  <a:srgbClr val="008000"/>
                </a:solidFill>
              </a:rPr>
              <a:t> simplifies</a:t>
            </a:r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 err="1">
                <a:solidFill>
                  <a:srgbClr val="000000"/>
                </a:solidFill>
              </a:rPr>
              <a:t>mtcars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000000"/>
                </a:solidFill>
              </a:rPr>
              <a:t>,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FF8000"/>
                </a:solidFill>
              </a:rPr>
              <a:t>1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FF8000"/>
                </a:solidFill>
              </a:rPr>
              <a:t>21.0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FF8000"/>
                </a:solidFill>
              </a:rPr>
              <a:t>21.0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FF8000"/>
                </a:solidFill>
              </a:rPr>
              <a:t>22.8</a:t>
            </a:r>
            <a:endParaRPr lang="en-US" sz="1400" b="0" dirty="0">
              <a:solidFill>
                <a:srgbClr val="000000"/>
              </a:solidFill>
            </a:endParaRPr>
          </a:p>
          <a:p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8000"/>
                </a:solidFill>
              </a:rPr>
              <a:t># list </a:t>
            </a:r>
            <a:r>
              <a:rPr lang="en-US" sz="1400" b="0" dirty="0" err="1">
                <a:solidFill>
                  <a:srgbClr val="008000"/>
                </a:solidFill>
              </a:rPr>
              <a:t>subsetting</a:t>
            </a:r>
            <a:r>
              <a:rPr lang="en-US" sz="1400" b="0" dirty="0">
                <a:solidFill>
                  <a:srgbClr val="008000"/>
                </a:solidFill>
              </a:rPr>
              <a:t> doesn’t simplify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 err="1">
                <a:solidFill>
                  <a:srgbClr val="000000"/>
                </a:solidFill>
              </a:rPr>
              <a:t>mtcars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               mpg</a:t>
            </a:r>
          </a:p>
          <a:p>
            <a:r>
              <a:rPr lang="en-US" sz="1400" b="0" dirty="0">
                <a:solidFill>
                  <a:srgbClr val="000000"/>
                </a:solidFill>
              </a:rPr>
              <a:t>Mazda RX4     </a:t>
            </a:r>
            <a:r>
              <a:rPr lang="en-US" sz="1400" b="0" dirty="0">
                <a:solidFill>
                  <a:srgbClr val="FF8000"/>
                </a:solidFill>
              </a:rPr>
              <a:t>21.0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Mazda RX4 Wag </a:t>
            </a:r>
            <a:r>
              <a:rPr lang="en-US" sz="1400" b="0" dirty="0">
                <a:solidFill>
                  <a:srgbClr val="FF8000"/>
                </a:solidFill>
              </a:rPr>
              <a:t>21.0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Datsun </a:t>
            </a:r>
            <a:r>
              <a:rPr lang="en-US" sz="1400" b="0" dirty="0">
                <a:solidFill>
                  <a:srgbClr val="FF8000"/>
                </a:solidFill>
              </a:rPr>
              <a:t>710</a:t>
            </a:r>
            <a:r>
              <a:rPr lang="en-US" sz="1400" b="0" dirty="0">
                <a:solidFill>
                  <a:srgbClr val="000000"/>
                </a:solidFill>
              </a:rPr>
              <a:t>    </a:t>
            </a:r>
            <a:r>
              <a:rPr lang="en-US" sz="1400" b="0" dirty="0">
                <a:solidFill>
                  <a:srgbClr val="FF8000"/>
                </a:solidFill>
              </a:rPr>
              <a:t>22.8</a:t>
            </a:r>
            <a:endParaRPr lang="en-US" sz="1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5336399-6367-4816-A269-CC873D5DEE21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191248" y="1562099"/>
            <a:ext cx="6000751" cy="5076825"/>
          </a:xfrm>
        </p:spPr>
        <p:txBody>
          <a:bodyPr/>
          <a:lstStyle/>
          <a:p>
            <a:r>
              <a:rPr lang="en-US" sz="1400" dirty="0" err="1">
                <a:solidFill>
                  <a:schemeClr val="tx1"/>
                </a:solidFill>
              </a:rPr>
              <a:t>mtcars_tib</a:t>
            </a:r>
            <a:r>
              <a:rPr lang="en-US" sz="1400" dirty="0">
                <a:solidFill>
                  <a:schemeClr val="tx1"/>
                </a:solidFill>
              </a:rPr>
              <a:t> &lt;- </a:t>
            </a:r>
            <a:r>
              <a:rPr lang="en-US" sz="1400" dirty="0" err="1">
                <a:solidFill>
                  <a:schemeClr val="tx1"/>
                </a:solidFill>
              </a:rPr>
              <a:t>as_tibble</a:t>
            </a:r>
            <a:r>
              <a:rPr lang="en-US" sz="1400" dirty="0">
                <a:solidFill>
                  <a:schemeClr val="tx1"/>
                </a:solidFill>
              </a:rPr>
              <a:t>(</a:t>
            </a:r>
            <a:r>
              <a:rPr lang="en-US" sz="1400" dirty="0" err="1">
                <a:solidFill>
                  <a:schemeClr val="tx1"/>
                </a:solidFill>
              </a:rPr>
              <a:t>mtcars</a:t>
            </a:r>
            <a:r>
              <a:rPr lang="en-US" sz="1400" dirty="0">
                <a:solidFill>
                  <a:schemeClr val="tx1"/>
                </a:solidFill>
              </a:rPr>
              <a:t>)</a:t>
            </a:r>
          </a:p>
          <a:p>
            <a:endParaRPr lang="en-US" sz="1400" dirty="0">
              <a:solidFill>
                <a:srgbClr val="008000"/>
              </a:solidFill>
            </a:endParaRPr>
          </a:p>
          <a:p>
            <a:r>
              <a:rPr lang="en-US" sz="1400" dirty="0">
                <a:solidFill>
                  <a:srgbClr val="008000"/>
                </a:solidFill>
              </a:rPr>
              <a:t># matrix </a:t>
            </a:r>
            <a:r>
              <a:rPr lang="en-US" sz="1400" dirty="0" err="1">
                <a:solidFill>
                  <a:srgbClr val="008000"/>
                </a:solidFill>
              </a:rPr>
              <a:t>subsetting</a:t>
            </a:r>
            <a:r>
              <a:rPr lang="en-US" sz="1400" dirty="0">
                <a:solidFill>
                  <a:srgbClr val="008000"/>
                </a:solidFill>
              </a:rPr>
              <a:t> doesn’t simplify</a:t>
            </a:r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 err="1">
                <a:solidFill>
                  <a:srgbClr val="000000"/>
                </a:solidFill>
              </a:rPr>
              <a:t>mtcars_tib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000000"/>
                </a:solidFill>
              </a:rPr>
              <a:t>,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8000"/>
                </a:solidFill>
              </a:rPr>
              <a:t># A </a:t>
            </a:r>
            <a:r>
              <a:rPr lang="en-US" sz="1400" b="0" dirty="0" err="1">
                <a:solidFill>
                  <a:srgbClr val="008000"/>
                </a:solidFill>
              </a:rPr>
              <a:t>tibble</a:t>
            </a:r>
            <a:r>
              <a:rPr lang="en-US" sz="1400" b="0" dirty="0">
                <a:solidFill>
                  <a:srgbClr val="008000"/>
                </a:solidFill>
              </a:rPr>
              <a:t>: 3 x 1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    mpg</a:t>
            </a:r>
          </a:p>
          <a:p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1" dirty="0">
                <a:solidFill>
                  <a:srgbClr val="000080"/>
                </a:solidFill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</a:rPr>
              <a:t>dbl</a:t>
            </a:r>
            <a:r>
              <a:rPr lang="en-US" sz="1400" b="1" dirty="0">
                <a:solidFill>
                  <a:srgbClr val="000080"/>
                </a:solidFill>
              </a:rPr>
              <a:t>&gt;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FF8000"/>
                </a:solidFill>
              </a:rPr>
              <a:t>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</a:p>
          <a:p>
            <a:r>
              <a:rPr lang="en-US" sz="1400" b="0" dirty="0">
                <a:solidFill>
                  <a:srgbClr val="FF8000"/>
                </a:solidFill>
              </a:rPr>
              <a:t>2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</a:p>
          <a:p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22.8</a:t>
            </a:r>
            <a:endParaRPr lang="en-US" sz="1400" b="0" dirty="0">
              <a:solidFill>
                <a:srgbClr val="000000"/>
              </a:solidFill>
            </a:endParaRPr>
          </a:p>
          <a:p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8000"/>
                </a:solidFill>
              </a:rPr>
              <a:t># list </a:t>
            </a:r>
            <a:r>
              <a:rPr lang="en-US" sz="1400" b="0" dirty="0" err="1">
                <a:solidFill>
                  <a:srgbClr val="008000"/>
                </a:solidFill>
              </a:rPr>
              <a:t>subsetting</a:t>
            </a:r>
            <a:r>
              <a:rPr lang="en-US" sz="1400" b="0" dirty="0">
                <a:solidFill>
                  <a:srgbClr val="008000"/>
                </a:solidFill>
              </a:rPr>
              <a:t> doesn’t simplify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 err="1">
                <a:solidFill>
                  <a:srgbClr val="000000"/>
                </a:solidFill>
              </a:rPr>
              <a:t>mtcars_tib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8000"/>
                </a:solidFill>
              </a:rPr>
              <a:t># A </a:t>
            </a:r>
            <a:r>
              <a:rPr lang="en-US" sz="1400" b="0" dirty="0" err="1">
                <a:solidFill>
                  <a:srgbClr val="008000"/>
                </a:solidFill>
              </a:rPr>
              <a:t>tibble</a:t>
            </a:r>
            <a:r>
              <a:rPr lang="en-US" sz="1400" b="0" dirty="0">
                <a:solidFill>
                  <a:srgbClr val="008000"/>
                </a:solidFill>
              </a:rPr>
              <a:t>: 3 x 1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000000"/>
                </a:solidFill>
              </a:rPr>
              <a:t>    mpg</a:t>
            </a:r>
          </a:p>
          <a:p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1" dirty="0">
                <a:solidFill>
                  <a:srgbClr val="000080"/>
                </a:solidFill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</a:rPr>
              <a:t>dbl</a:t>
            </a:r>
            <a:r>
              <a:rPr lang="en-US" sz="1400" b="1" dirty="0">
                <a:solidFill>
                  <a:srgbClr val="000080"/>
                </a:solidFill>
              </a:rPr>
              <a:t>&gt;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>
                <a:solidFill>
                  <a:srgbClr val="FF8000"/>
                </a:solidFill>
              </a:rPr>
              <a:t>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</a:p>
          <a:p>
            <a:r>
              <a:rPr lang="en-US" sz="1400" b="0" dirty="0">
                <a:solidFill>
                  <a:srgbClr val="FF8000"/>
                </a:solidFill>
              </a:rPr>
              <a:t>2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21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</a:p>
          <a:p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0" dirty="0">
                <a:solidFill>
                  <a:srgbClr val="000000"/>
                </a:solidFill>
              </a:rPr>
              <a:t>  </a:t>
            </a:r>
            <a:r>
              <a:rPr lang="en-US" sz="1400" b="0" dirty="0">
                <a:solidFill>
                  <a:srgbClr val="FF8000"/>
                </a:solidFill>
              </a:rPr>
              <a:t>22.8</a:t>
            </a:r>
          </a:p>
          <a:p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dirty="0">
                <a:solidFill>
                  <a:srgbClr val="008000"/>
                </a:solidFill>
              </a:rPr>
              <a:t>#by-the-way: pipe and [</a:t>
            </a:r>
            <a:endParaRPr lang="en-US" sz="1400" dirty="0">
              <a:solidFill>
                <a:srgbClr val="000000"/>
              </a:solidFill>
            </a:endParaRPr>
          </a:p>
          <a:p>
            <a:r>
              <a:rPr lang="en-US" sz="1400" dirty="0" err="1">
                <a:solidFill>
                  <a:srgbClr val="000000"/>
                </a:solidFill>
              </a:rPr>
              <a:t>mtcars_tib</a:t>
            </a:r>
            <a:r>
              <a:rPr lang="en-US" sz="1400" dirty="0">
                <a:solidFill>
                  <a:srgbClr val="000000"/>
                </a:solidFill>
              </a:rPr>
              <a:t> </a:t>
            </a:r>
            <a:r>
              <a:rPr lang="en-US" sz="1400" dirty="0">
                <a:solidFill>
                  <a:srgbClr val="804000"/>
                </a:solidFill>
              </a:rPr>
              <a:t>%&gt;%</a:t>
            </a:r>
            <a:r>
              <a:rPr lang="en-US" sz="1400" dirty="0">
                <a:solidFill>
                  <a:srgbClr val="000000"/>
                </a:solidFill>
              </a:rPr>
              <a:t> `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000000"/>
                </a:solidFill>
              </a:rPr>
              <a:t>`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r>
              <a:rPr lang="en-US" sz="1400" b="0" dirty="0" err="1">
                <a:solidFill>
                  <a:srgbClr val="000000"/>
                </a:solidFill>
              </a:rPr>
              <a:t>mtcars_tib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.</a:t>
            </a:r>
            <a:r>
              <a:rPr lang="en-US" sz="1400" b="1" dirty="0">
                <a:solidFill>
                  <a:srgbClr val="000080"/>
                </a:solidFill>
              </a:rPr>
              <a:t>[</a:t>
            </a:r>
            <a:r>
              <a:rPr lang="en-US" sz="1400" b="0" dirty="0">
                <a:solidFill>
                  <a:srgbClr val="808080"/>
                </a:solidFill>
              </a:rPr>
              <a:t>"mpg"</a:t>
            </a:r>
            <a:r>
              <a:rPr lang="en-US" sz="1400" b="1" dirty="0">
                <a:solidFill>
                  <a:srgbClr val="000080"/>
                </a:solidFill>
              </a:rPr>
              <a:t>]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4000"/>
                </a:solidFill>
              </a:rPr>
              <a:t>%&gt;%</a:t>
            </a:r>
            <a:r>
              <a:rPr lang="en-US" sz="1400" b="0" dirty="0">
                <a:solidFill>
                  <a:srgbClr val="000000"/>
                </a:solidFill>
              </a:rPr>
              <a:t> </a:t>
            </a:r>
            <a:r>
              <a:rPr lang="en-US" sz="1400" b="0" dirty="0">
                <a:solidFill>
                  <a:srgbClr val="8000FF"/>
                </a:solidFill>
              </a:rPr>
              <a:t>head</a:t>
            </a:r>
            <a:r>
              <a:rPr lang="en-US" sz="1400" b="1" dirty="0">
                <a:solidFill>
                  <a:srgbClr val="000080"/>
                </a:solidFill>
              </a:rPr>
              <a:t>(</a:t>
            </a:r>
            <a:r>
              <a:rPr lang="en-US" sz="1400" b="0" dirty="0">
                <a:solidFill>
                  <a:srgbClr val="FF8000"/>
                </a:solidFill>
              </a:rPr>
              <a:t>3</a:t>
            </a:r>
            <a:r>
              <a:rPr lang="en-US" sz="1400" b="1" dirty="0">
                <a:solidFill>
                  <a:srgbClr val="000080"/>
                </a:solidFill>
              </a:rPr>
              <a:t>)</a:t>
            </a:r>
            <a:endParaRPr lang="en-US" sz="1400" b="0" dirty="0">
              <a:solidFill>
                <a:srgbClr val="000000"/>
              </a:solidFill>
            </a:endParaRPr>
          </a:p>
          <a:p>
            <a:endParaRPr lang="en-US" sz="1400" b="0" dirty="0">
              <a:solidFill>
                <a:srgbClr val="000000"/>
              </a:solidFill>
            </a:endParaRPr>
          </a:p>
          <a:p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6B04C3-BFF9-45BF-B678-3FBFDC73C7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" y="1063625"/>
            <a:ext cx="6000749" cy="584200"/>
          </a:xfrm>
        </p:spPr>
        <p:txBody>
          <a:bodyPr/>
          <a:lstStyle/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5E3E785-C42F-4A37-88CD-04DE3B7D61B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191248" y="1063625"/>
            <a:ext cx="6000751" cy="584200"/>
          </a:xfrm>
        </p:spPr>
        <p:txBody>
          <a:bodyPr/>
          <a:lstStyle/>
          <a:p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tibble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6147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61CBD9-89F7-4827-B7B4-64022CB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dplyr</a:t>
            </a:r>
            <a:r>
              <a:rPr lang="en-US" dirty="0"/>
              <a:t> – Data manipulation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D59318-1183-436B-9FCC-A0221138B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3BC0AF4-A31C-4C59-8CF2-1504353BE422}"/>
              </a:ext>
            </a:extLst>
          </p:cNvPr>
          <p:cNvSpPr/>
          <p:nvPr/>
        </p:nvSpPr>
        <p:spPr>
          <a:xfrm>
            <a:off x="4357603" y="647300"/>
            <a:ext cx="3708400" cy="2082768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76836A-6220-494B-8E81-B84EAD5669C9}"/>
              </a:ext>
            </a:extLst>
          </p:cNvPr>
          <p:cNvSpPr txBox="1"/>
          <p:nvPr/>
        </p:nvSpPr>
        <p:spPr>
          <a:xfrm>
            <a:off x="1769892" y="1488629"/>
            <a:ext cx="10297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Import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8DB723-532C-48B1-A9D0-99006EB8DEF2}"/>
              </a:ext>
            </a:extLst>
          </p:cNvPr>
          <p:cNvSpPr txBox="1"/>
          <p:nvPr/>
        </p:nvSpPr>
        <p:spPr>
          <a:xfrm>
            <a:off x="3248584" y="1488629"/>
            <a:ext cx="7208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Tidy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98A40E-7D40-4B6C-96F9-C7077A4F6532}"/>
              </a:ext>
            </a:extLst>
          </p:cNvPr>
          <p:cNvSpPr txBox="1"/>
          <p:nvPr/>
        </p:nvSpPr>
        <p:spPr>
          <a:xfrm>
            <a:off x="4513777" y="1488629"/>
            <a:ext cx="14560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Helvetica Neue"/>
              </a:rPr>
              <a:t>Transform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A5DF27-B593-41BE-86F5-30901256E3E5}"/>
              </a:ext>
            </a:extLst>
          </p:cNvPr>
          <p:cNvSpPr txBox="1"/>
          <p:nvPr/>
        </p:nvSpPr>
        <p:spPr>
          <a:xfrm>
            <a:off x="6303448" y="721025"/>
            <a:ext cx="1264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Visualize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085EB2-7BB1-4C85-98A0-A2AD6E1FFCC3}"/>
              </a:ext>
            </a:extLst>
          </p:cNvPr>
          <p:cNvSpPr txBox="1"/>
          <p:nvPr/>
        </p:nvSpPr>
        <p:spPr>
          <a:xfrm>
            <a:off x="6480560" y="1835760"/>
            <a:ext cx="910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 Neue"/>
              </a:rPr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AFDDB-48C0-4CBF-A750-61907B46B19E}"/>
              </a:ext>
            </a:extLst>
          </p:cNvPr>
          <p:cNvSpPr txBox="1"/>
          <p:nvPr/>
        </p:nvSpPr>
        <p:spPr>
          <a:xfrm>
            <a:off x="8576752" y="1488629"/>
            <a:ext cx="18453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Helvetica Neue"/>
              </a:rPr>
              <a:t>Communicate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B5AE6CB-6AEA-44B6-BC10-2E69164F5940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799622" y="1688684"/>
            <a:ext cx="44896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D71868B-CA3C-433A-8B83-B60C4DF0C887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969395" y="1688684"/>
            <a:ext cx="5443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802884-694C-493D-BF47-D4A862F36DB7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>
            <a:off x="8066003" y="1688684"/>
            <a:ext cx="51074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F8DF9EC-BC64-4E8B-80DA-341B8AEFC734}"/>
              </a:ext>
            </a:extLst>
          </p:cNvPr>
          <p:cNvCxnSpPr>
            <a:cxnSpLocks/>
            <a:stCxn id="11" idx="2"/>
            <a:endCxn id="9" idx="2"/>
          </p:cNvCxnSpPr>
          <p:nvPr/>
        </p:nvCxnSpPr>
        <p:spPr>
          <a:xfrm rot="5400000" flipH="1">
            <a:off x="5915182" y="1215351"/>
            <a:ext cx="347131" cy="1693908"/>
          </a:xfrm>
          <a:prstGeom prst="curvedConnector3">
            <a:avLst>
              <a:gd name="adj1" fmla="val -6585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56E4B0E1-D52B-437E-95C1-1D28B3A6D7B7}"/>
              </a:ext>
            </a:extLst>
          </p:cNvPr>
          <p:cNvCxnSpPr>
            <a:cxnSpLocks/>
            <a:stCxn id="9" idx="0"/>
            <a:endCxn id="10" idx="1"/>
          </p:cNvCxnSpPr>
          <p:nvPr/>
        </p:nvCxnSpPr>
        <p:spPr>
          <a:xfrm rot="5400000" flipH="1" flipV="1">
            <a:off x="5488847" y="674028"/>
            <a:ext cx="567549" cy="1061654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04BAB828-4B7B-4436-8E9F-D514A10E40CF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rot="5400000">
            <a:off x="6578391" y="1478447"/>
            <a:ext cx="714625" cy="1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hlinkClick r:id="rId2" action="ppaction://hlinksldjump"/>
            <a:extLst>
              <a:ext uri="{FF2B5EF4-FFF2-40B4-BE49-F238E27FC236}">
                <a16:creationId xmlns:a16="http://schemas.microsoft.com/office/drawing/2014/main" id="{83439D7A-0D95-4B98-8C13-4A9FD434B86F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7700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6713-FD78-435C-97B2-D7311DE7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dplyr</a:t>
            </a:r>
            <a:r>
              <a:rPr lang="en-US" dirty="0"/>
              <a:t> verbs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5B867-6543-4CCD-AF60-4EB19D362C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/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select()</a:t>
            </a:r>
            <a:r>
              <a:rPr lang="en-US" sz="2800" dirty="0"/>
              <a:t> 		remove columns</a:t>
            </a:r>
          </a:p>
          <a:p>
            <a:pPr marL="0"/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filter()</a:t>
            </a:r>
            <a:r>
              <a:rPr lang="en-US" sz="2800" dirty="0"/>
              <a:t>		remove rows</a:t>
            </a:r>
          </a:p>
          <a:p>
            <a:pPr marL="0"/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arrange()</a:t>
            </a:r>
            <a:r>
              <a:rPr lang="en-US" sz="2800" dirty="0"/>
              <a:t> 	reorder rows</a:t>
            </a:r>
          </a:p>
          <a:p>
            <a:pPr marL="0"/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mutate()</a:t>
            </a:r>
            <a:r>
              <a:rPr lang="en-US" sz="2800" dirty="0"/>
              <a:t>		create new columns based on the current</a:t>
            </a:r>
          </a:p>
          <a:p>
            <a:pPr marL="0"/>
            <a:r>
              <a:rPr lang="en-US" sz="2800" dirty="0" err="1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summarise</a:t>
            </a:r>
            <a:r>
              <a:rPr lang="en-US" sz="2800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sz="2800" dirty="0"/>
              <a:t>	summary stats of columns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39926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E6713-FD78-435C-97B2-D7311DE7D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5B867-6543-4CCD-AF60-4EB19D362C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800" dirty="0"/>
              <a:t>What is data manipulation?</a:t>
            </a:r>
          </a:p>
          <a:p>
            <a:pPr lvl="1"/>
            <a:r>
              <a:rPr lang="en-US" sz="2400" dirty="0"/>
              <a:t>Filter observations</a:t>
            </a:r>
          </a:p>
          <a:p>
            <a:pPr lvl="1"/>
            <a:r>
              <a:rPr lang="en-US" sz="2400" dirty="0"/>
              <a:t>Arrange observations</a:t>
            </a:r>
          </a:p>
          <a:p>
            <a:pPr lvl="1"/>
            <a:r>
              <a:rPr lang="en-US" sz="2400" dirty="0"/>
              <a:t>Select variables</a:t>
            </a:r>
          </a:p>
          <a:p>
            <a:pPr lvl="1"/>
            <a:r>
              <a:rPr lang="en-US" sz="2400" dirty="0"/>
              <a:t>Mutate variables (i.e., recode or create new variables)</a:t>
            </a:r>
          </a:p>
          <a:p>
            <a:pPr lvl="1"/>
            <a:r>
              <a:rPr lang="en-US" sz="2400" dirty="0"/>
              <a:t>Join data frames</a:t>
            </a:r>
          </a:p>
          <a:p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</a:rPr>
              <a:t>dplyr</a:t>
            </a:r>
            <a:r>
              <a:rPr lang="en-US" sz="2800" dirty="0"/>
              <a:t> provides grammar of data manipulation with functions (a.k.a., verbs) that mirror SQL.</a:t>
            </a:r>
          </a:p>
        </p:txBody>
      </p:sp>
    </p:spTree>
    <p:extLst>
      <p:ext uri="{BB962C8B-B14F-4D97-AF65-F5344CB8AC3E}">
        <p14:creationId xmlns:p14="http://schemas.microsoft.com/office/powerpoint/2010/main" val="2006166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E9CED-BECB-4A68-99CF-A2B920D5F8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observations / rows - filter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3F8D55-2149-461E-A72B-9A1B64D275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filter()</a:t>
            </a:r>
            <a:r>
              <a:rPr lang="en-US" dirty="0"/>
              <a:t> lets you select observations</a:t>
            </a:r>
          </a:p>
          <a:p>
            <a:r>
              <a:rPr lang="en-US" dirty="0"/>
              <a:t>You can use ‘logic’ to make selections(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 , &gt;, &lt;, %in%</a:t>
            </a:r>
            <a:r>
              <a:rPr lang="en-US" dirty="0"/>
              <a:t>)</a:t>
            </a:r>
          </a:p>
          <a:p>
            <a:r>
              <a:rPr lang="en-US" dirty="0"/>
              <a:t>You can combine selection criteria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&amp;</a:t>
            </a:r>
            <a:r>
              <a:rPr lang="en-US" dirty="0"/>
              <a:t> or simply chain calls to </a:t>
            </a:r>
            <a:r>
              <a:rPr lang="en-US" sz="2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filter()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049A3A-17C7-40F7-8BE2-0D554B20EF5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#load data</a:t>
            </a:r>
          </a:p>
          <a:p>
            <a:r>
              <a:rPr lang="pt-BR" sz="1800" dirty="0">
                <a:solidFill>
                  <a:schemeClr val="tx1"/>
                </a:solidFill>
              </a:rPr>
              <a:t>covid_data &lt;-read.csv('https://api.covidtracking.com/v1/states/daily.csv')</a:t>
            </a:r>
          </a:p>
          <a:p>
            <a:endParaRPr lang="en-US" sz="1800" dirty="0">
              <a:solidFill>
                <a:srgbClr val="00800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#Select cases in Ohio only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covid_data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#Select cases in Ohio or Indiana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 </a:t>
            </a:r>
            <a:r>
              <a:rPr lang="en-US" sz="1800" b="0" dirty="0">
                <a:solidFill>
                  <a:srgbClr val="804000"/>
                </a:solidFill>
              </a:rPr>
              <a:t>%in%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"OH"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  <a:r>
              <a:rPr lang="en-US" sz="1800" b="0" dirty="0">
                <a:solidFill>
                  <a:srgbClr val="808080"/>
                </a:solidFill>
              </a:rPr>
              <a:t>"IN"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#which you can also do with a logical OR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|</a:t>
            </a:r>
            <a:r>
              <a:rPr lang="en-US" sz="1800" b="0" dirty="0">
                <a:solidFill>
                  <a:srgbClr val="000000"/>
                </a:solidFill>
              </a:rPr>
              <a:t> 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"IN"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89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831DD-BB3B-4656-8027-AFB8644F7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98650-6D64-4B3C-B482-A6B9038A82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We can arrange observations to reveal helpful information and check the data … like finding the best or worst customers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60704B-1A64-42B7-8DB9-A5BB1F1DBD2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33050" y="1066800"/>
            <a:ext cx="6558950" cy="579120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#sort by date ascending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covid_data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arrange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2060"/>
                </a:solidFill>
              </a:rPr>
              <a:t>date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#sort by date descending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arrange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desc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2060"/>
                </a:solidFill>
              </a:rPr>
              <a:t>date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#you can save the output to a new object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2060"/>
                </a:solidFill>
              </a:rPr>
              <a:t>covid_ohio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	</a:t>
            </a:r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	  </a:t>
            </a:r>
            <a:r>
              <a:rPr lang="en-US" sz="1800" b="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	  arrange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desc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2060"/>
                </a:solidFill>
              </a:rPr>
              <a:t>date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8000"/>
                </a:solidFill>
              </a:rPr>
              <a:t>#this also works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</a:t>
            </a:r>
            <a:r>
              <a:rPr lang="en-US" sz="1800" b="1" dirty="0">
                <a:solidFill>
                  <a:srgbClr val="000080"/>
                </a:solidFill>
              </a:rPr>
              <a:t>==</a:t>
            </a:r>
            <a:r>
              <a:rPr lang="en-US" sz="1800" b="0" dirty="0">
                <a:solidFill>
                  <a:srgbClr val="808080"/>
                </a:solidFill>
              </a:rPr>
              <a:t>'OH'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arrange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desc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2060"/>
                </a:solidFill>
              </a:rPr>
              <a:t>date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-&gt;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2060"/>
                </a:solidFill>
              </a:rPr>
              <a:t>covid_ohio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759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32437-4EAE-42C2-8711-FD1B50C13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variables /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0E52F-21F5-43E7-B72C-73A7B29E64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Select variables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select()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06DD5D-90E0-414D-B0D6-012284DED42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#selecting just 2 columns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covid_ohio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endParaRPr lang="en-US" sz="1800" dirty="0"/>
          </a:p>
          <a:p>
            <a:r>
              <a:rPr lang="en-US" sz="1800" dirty="0">
                <a:solidFill>
                  <a:srgbClr val="000000"/>
                </a:solidFill>
              </a:rPr>
              <a:t>	select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2060"/>
                </a:solidFill>
              </a:rPr>
              <a:t>date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 err="1">
                <a:solidFill>
                  <a:srgbClr val="000000"/>
                </a:solidFill>
              </a:rPr>
              <a:t>positiveIncrease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534051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7179C-9060-455B-9C03-17CBABE00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‘Mutating’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902B0-C698-4C25-A765-7E5382084C1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4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mutate()</a:t>
            </a:r>
            <a:r>
              <a:rPr lang="en-US" sz="2400" dirty="0">
                <a:solidFill>
                  <a:srgbClr val="000000"/>
                </a:solidFill>
              </a:rPr>
              <a:t> lets you create new variables based on a transformation</a:t>
            </a:r>
          </a:p>
          <a:p>
            <a:r>
              <a:rPr lang="en-US" dirty="0"/>
              <a:t>If you use existing names, you can overwrite variables in a data frame</a:t>
            </a:r>
          </a:p>
          <a:p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transmute() </a:t>
            </a:r>
            <a:r>
              <a:rPr lang="en-US" dirty="0"/>
              <a:t>only keep the newly mutated variables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57CB6-9FD6-47A3-87D3-1F2AB273C43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#creating a new variable containing the positivity rate</a:t>
            </a:r>
            <a:endParaRPr lang="en-US" sz="1800" dirty="0">
              <a:solidFill>
                <a:srgbClr val="000000"/>
              </a:solidFill>
            </a:endParaRPr>
          </a:p>
          <a:p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covid_ohio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 	</a:t>
            </a:r>
          </a:p>
          <a:p>
            <a:r>
              <a:rPr lang="en-US" sz="1800" dirty="0"/>
              <a:t>	</a:t>
            </a:r>
            <a:r>
              <a:rPr lang="en-US" sz="1800" dirty="0">
                <a:solidFill>
                  <a:srgbClr val="000000"/>
                </a:solidFill>
              </a:rPr>
              <a:t>mutate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positivity_rate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		</a:t>
            </a:r>
            <a:r>
              <a:rPr lang="en-US" sz="1800" b="0" dirty="0" err="1">
                <a:solidFill>
                  <a:srgbClr val="000000"/>
                </a:solidFill>
              </a:rPr>
              <a:t>positiveIncrease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/ 				</a:t>
            </a:r>
            <a:r>
              <a:rPr lang="en-US" sz="1800" b="0" dirty="0" err="1">
                <a:solidFill>
                  <a:srgbClr val="000000"/>
                </a:solidFill>
              </a:rPr>
              <a:t>totalTestResultsIncrease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48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E35EC-9F6C-4791-B9E5-B2CE5A442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joining 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 err="1">
                <a:solidFill>
                  <a:srgbClr val="0070C0"/>
                </a:solidFill>
              </a:rPr>
              <a:t>s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85552-1CAB-4306-87ED-E5D429B8ED5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the simplest case, a common variable (like an </a:t>
            </a:r>
            <a:r>
              <a:rPr lang="en-US" dirty="0">
                <a:latin typeface="Consolas" panose="020B0609020204030204" pitchFamily="49" charset="0"/>
              </a:rPr>
              <a:t>ID</a:t>
            </a:r>
            <a:r>
              <a:rPr lang="en-US" dirty="0"/>
              <a:t>, </a:t>
            </a:r>
            <a:r>
              <a:rPr lang="en-US" dirty="0">
                <a:latin typeface="Consolas" panose="020B0609020204030204" pitchFamily="49" charset="0"/>
              </a:rPr>
              <a:t>State</a:t>
            </a:r>
            <a:r>
              <a:rPr lang="en-US" dirty="0"/>
              <a:t> abbreviation) allows us to join two data frames</a:t>
            </a:r>
          </a:p>
          <a:p>
            <a:r>
              <a:rPr lang="en-US" dirty="0"/>
              <a:t>Very common when you have tables from normalized databases</a:t>
            </a:r>
          </a:p>
          <a:p>
            <a:r>
              <a:rPr lang="en-US" dirty="0"/>
              <a:t>More on this next time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BF40CD-886F-4B67-94A7-3537CD56EA23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#for this example, first create a lookup that links state abbreviation to region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8000FF"/>
                </a:solidFill>
              </a:rPr>
              <a:t>data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'state'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states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data.frame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 state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 err="1">
                <a:solidFill>
                  <a:srgbClr val="000000"/>
                </a:solidFill>
              </a:rPr>
              <a:t>state.abb</a:t>
            </a:r>
            <a:r>
              <a:rPr lang="en-US" sz="1800" b="0" dirty="0">
                <a:solidFill>
                  <a:srgbClr val="000000"/>
                </a:solidFill>
              </a:rPr>
              <a:t>, 				  region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 err="1">
                <a:solidFill>
                  <a:srgbClr val="000000"/>
                </a:solidFill>
              </a:rPr>
              <a:t>state.region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#Now we can join, thereby adding a region variable to our </a:t>
            </a:r>
            <a:r>
              <a:rPr lang="en-US" sz="1800" dirty="0" err="1">
                <a:solidFill>
                  <a:srgbClr val="008000"/>
                </a:solidFill>
              </a:rPr>
              <a:t>data.frame</a:t>
            </a:r>
            <a:endParaRPr lang="en-US" sz="1800" b="0" dirty="0">
              <a:solidFill>
                <a:srgbClr val="00B05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	</a:t>
            </a:r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	  </a:t>
            </a:r>
            <a:r>
              <a:rPr lang="en-US" sz="1800" b="0" dirty="0" err="1">
                <a:solidFill>
                  <a:srgbClr val="000000"/>
                </a:solidFill>
              </a:rPr>
              <a:t>left_join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states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#Check (region will come up as the last column)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View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covid_data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8721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5D2740-0EEE-4B81-B378-2BFFEA816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functions for use with mutate</a:t>
            </a:r>
          </a:p>
        </p:txBody>
      </p:sp>
      <p:graphicFrame>
        <p:nvGraphicFramePr>
          <p:cNvPr id="9" name="Table">
            <a:extLst>
              <a:ext uri="{FF2B5EF4-FFF2-40B4-BE49-F238E27FC236}">
                <a16:creationId xmlns:a16="http://schemas.microsoft.com/office/drawing/2014/main" id="{19DCA71F-10EE-481C-969F-647F93375D8D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011858042"/>
              </p:ext>
            </p:extLst>
          </p:nvPr>
        </p:nvGraphicFramePr>
        <p:xfrm>
          <a:off x="787400" y="1276350"/>
          <a:ext cx="10899775" cy="5217043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50840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57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Gill Sans"/>
                        </a:rPr>
                        <a:t>Functions</a:t>
                      </a:r>
                      <a:endParaRPr sz="2400" b="1" dirty="0">
                        <a:solidFill>
                          <a:srgbClr val="FFFFFF"/>
                        </a:solidFill>
                        <a:latin typeface="Helvetica" panose="020B0604020202020204" pitchFamily="34" charset="0"/>
                        <a:ea typeface="Gill Sans"/>
                        <a:cs typeface="Helvetica" panose="020B0604020202020204" pitchFamily="34" charset="0"/>
                        <a:sym typeface="Gill Sans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1" dirty="0">
                          <a:solidFill>
                            <a:srgbClr val="FFFFFF"/>
                          </a:solidFill>
                          <a:latin typeface="Helvetica" panose="020B0604020202020204" pitchFamily="34" charset="0"/>
                          <a:cs typeface="Helvetica" panose="020B0604020202020204" pitchFamily="34" charset="0"/>
                          <a:sym typeface="Gill Sans"/>
                        </a:rPr>
                        <a:t>Description</a:t>
                      </a:r>
                      <a:endParaRPr sz="2400" b="1" dirty="0">
                        <a:solidFill>
                          <a:srgbClr val="FFFFFF"/>
                        </a:solidFill>
                        <a:latin typeface="Helvetica" panose="020B0604020202020204" pitchFamily="34" charset="0"/>
                        <a:ea typeface="Gill Sans"/>
                        <a:cs typeface="Helvetica" panose="020B0604020202020204" pitchFamily="34" charset="0"/>
                        <a:sym typeface="Gill Sans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+, -, *, /, ^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arithmetic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x / sum(x)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arithmetic w/aggregate functions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%%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modulus</a:t>
                      </a:r>
                      <a:endParaRPr sz="24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log, exp, sqrt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transformations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lag, lead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offsets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cumsum</a:t>
                      </a: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, </a:t>
                      </a: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cumprod</a:t>
                      </a: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, cum</a:t>
                      </a:r>
                      <a:r>
                        <a:rPr lang="en-US"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…</a:t>
                      </a:r>
                      <a:endParaRPr sz="2400" b="0" dirty="0"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cum/rolling aggregates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&gt;, &gt;=, &lt;, &lt;=, !=, ==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logical comparisons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min_rank</a:t>
                      </a: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, </a:t>
                      </a:r>
                      <a:r>
                        <a:rPr lang="en-US"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percent</a:t>
                      </a: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_rank</a:t>
                      </a:r>
                      <a:r>
                        <a:rPr sz="2400" b="0" dirty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, </a:t>
                      </a: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etc</a:t>
                      </a:r>
                      <a:endParaRPr sz="2400" b="0" dirty="0"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ranking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9248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between</a:t>
                      </a: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are values between a and b?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85811">
                <a:tc>
                  <a:txBody>
                    <a:bodyPr/>
                    <a:lstStyle/>
                    <a:p>
                      <a:pPr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b="0" dirty="0" err="1"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  <a:sym typeface="Monaco"/>
                        </a:rPr>
                        <a:t>ntile</a:t>
                      </a:r>
                      <a:endParaRPr sz="2400" b="0" dirty="0"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  <a:sym typeface="Monaco"/>
                      </a:endParaRPr>
                    </a:p>
                  </a:txBody>
                  <a:tcPr marL="25400" marR="25400" marT="25400" marB="25400" anchor="ctr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4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bin values into buckets</a:t>
                      </a:r>
                    </a:p>
                  </a:txBody>
                  <a:tcPr marL="25400" marR="25400" marT="25400" marB="25400" anchor="ctr" horzOverflow="overflow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328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35369-EDD3-4D35-81F5-A402F974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commands - the Pipe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7016E-628C-4BE1-8EA6-CF6E81C7F36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800" dirty="0"/>
              <a:t>Part of the common philosophy for the </a:t>
            </a:r>
            <a:r>
              <a:rPr lang="en-US" sz="2800" dirty="0" err="1"/>
              <a:t>tidyverse</a:t>
            </a:r>
            <a:r>
              <a:rPr lang="en-US" sz="2800" dirty="0"/>
              <a:t> is that:</a:t>
            </a:r>
          </a:p>
          <a:p>
            <a:pPr lvl="1"/>
            <a:r>
              <a:rPr lang="en-US" sz="2400" dirty="0"/>
              <a:t>Each function should do one specific thing well.</a:t>
            </a:r>
          </a:p>
          <a:p>
            <a:pPr lvl="1"/>
            <a:r>
              <a:rPr lang="en-US" sz="2400" dirty="0"/>
              <a:t>Each function should have a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/>
              <a:t>as an input and a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/>
              <a:t>as an output.</a:t>
            </a:r>
          </a:p>
          <a:p>
            <a:r>
              <a:rPr lang="en-US" sz="2800" dirty="0"/>
              <a:t>This allows us to use the pipe operator </a:t>
            </a:r>
            <a:r>
              <a:rPr lang="en-US" sz="2800" b="1" dirty="0">
                <a:solidFill>
                  <a:srgbClr val="804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%&gt;%</a:t>
            </a:r>
            <a:r>
              <a:rPr lang="en-US" sz="2800" dirty="0"/>
              <a:t> to chain functions in consecutive lines of code so that it is easy for humans to read</a:t>
            </a:r>
            <a:endParaRPr lang="en-US" sz="28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13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61CBD9-89F7-4827-B7B4-64022CB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dplyr</a:t>
            </a:r>
            <a:r>
              <a:rPr lang="en-US" dirty="0"/>
              <a:t> – Data manipulation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D59318-1183-436B-9FCC-A0221138B1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summarise</a:t>
            </a:r>
            <a:endParaRPr lang="en-US" dirty="0"/>
          </a:p>
        </p:txBody>
      </p:sp>
      <p:sp>
        <p:nvSpPr>
          <p:cNvPr id="4" name="Oval 3">
            <a:hlinkClick r:id="rId2" action="ppaction://hlinksldjump"/>
            <a:extLst>
              <a:ext uri="{FF2B5EF4-FFF2-40B4-BE49-F238E27FC236}">
                <a16:creationId xmlns:a16="http://schemas.microsoft.com/office/drawing/2014/main" id="{676773E6-07A3-4B06-AE6B-493EDE338589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Arrow: Right 6">
            <a:hlinkClick r:id="rId3" action="ppaction://hlinksldjump"/>
            <a:extLst>
              <a:ext uri="{FF2B5EF4-FFF2-40B4-BE49-F238E27FC236}">
                <a16:creationId xmlns:a16="http://schemas.microsoft.com/office/drawing/2014/main" id="{D70EDCAE-BCF6-4F37-B304-9A3B14FC7599}"/>
              </a:ext>
            </a:extLst>
          </p:cNvPr>
          <p:cNvSpPr/>
          <p:nvPr/>
        </p:nvSpPr>
        <p:spPr>
          <a:xfrm rot="16200000">
            <a:off x="6383655" y="6443966"/>
            <a:ext cx="320040" cy="320040"/>
          </a:xfrm>
          <a:prstGeom prst="rightArrow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3559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307631-C4F6-4F80-A470-A2E152CF2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summarizing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A6A3B2-A3E2-4557-A7C3-8C8E5D9DF2E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It’s </a:t>
            </a:r>
            <a:r>
              <a:rPr lang="en-US" sz="2400" dirty="0" err="1">
                <a:solidFill>
                  <a:srgbClr val="000000"/>
                </a:solidFill>
              </a:rPr>
              <a:t>summarise</a:t>
            </a:r>
            <a:r>
              <a:rPr lang="en-US" sz="2400" dirty="0">
                <a:solidFill>
                  <a:srgbClr val="000000"/>
                </a:solidFill>
              </a:rPr>
              <a:t>. Hadley is from New Zealand.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58257E-38CE-4FBB-9DC5-FE5B2FF5DB2D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000" dirty="0">
                <a:solidFill>
                  <a:srgbClr val="8000FF"/>
                </a:solidFill>
              </a:rPr>
              <a:t>library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nycflights13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summarise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flights, </a:t>
            </a:r>
          </a:p>
          <a:p>
            <a:r>
              <a:rPr lang="en-US" sz="2000" dirty="0"/>
              <a:t>	    </a:t>
            </a:r>
            <a:r>
              <a:rPr lang="en-US" sz="2000" b="0" dirty="0" err="1">
                <a:solidFill>
                  <a:srgbClr val="000000"/>
                </a:solidFill>
              </a:rPr>
              <a:t>dep_delay_mean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mean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 err="1">
                <a:solidFill>
                  <a:srgbClr val="000000"/>
                </a:solidFill>
              </a:rPr>
              <a:t>dep_delay</a:t>
            </a:r>
            <a:r>
              <a:rPr lang="en-US" sz="2000" b="0" dirty="0">
                <a:solidFill>
                  <a:srgbClr val="000000"/>
                </a:solidFill>
              </a:rPr>
              <a:t>, na.rm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FF"/>
                </a:solidFill>
              </a:rPr>
              <a:t>TRUE</a:t>
            </a:r>
            <a:r>
              <a:rPr lang="en-US" sz="2000" b="1" dirty="0">
                <a:solidFill>
                  <a:srgbClr val="000080"/>
                </a:solidFill>
              </a:rPr>
              <a:t>))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8000"/>
                </a:solidFill>
              </a:rPr>
              <a:t># A </a:t>
            </a:r>
            <a:r>
              <a:rPr lang="en-US" sz="2000" b="0" dirty="0" err="1">
                <a:solidFill>
                  <a:srgbClr val="008000"/>
                </a:solidFill>
              </a:rPr>
              <a:t>tibble</a:t>
            </a:r>
            <a:r>
              <a:rPr lang="en-US" sz="2000" b="0" dirty="0">
                <a:solidFill>
                  <a:srgbClr val="008000"/>
                </a:solidFill>
              </a:rPr>
              <a:t>: 1 × 1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</a:t>
            </a:r>
            <a:r>
              <a:rPr lang="en-US" sz="2000" b="0" dirty="0" err="1">
                <a:solidFill>
                  <a:srgbClr val="000000"/>
                </a:solidFill>
              </a:rPr>
              <a:t>dep_delay_mean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        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 err="1">
                <a:solidFill>
                  <a:srgbClr val="000000"/>
                </a:solidFill>
              </a:rPr>
              <a:t>dbl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    </a:t>
            </a:r>
            <a:r>
              <a:rPr lang="en-US" sz="2000" b="0" dirty="0">
                <a:solidFill>
                  <a:srgbClr val="FF8000"/>
                </a:solidFill>
              </a:rPr>
              <a:t>12.63907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2588319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EA07-5AC3-4BC2-BEBC-88D5D0681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4F615-5C06-44B4-80BF-39E7DFF779F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You can apply multiple summary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2241F-50DD-47FE-A55F-553416C23D7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2000" dirty="0" err="1">
                <a:solidFill>
                  <a:srgbClr val="000000"/>
                </a:solidFill>
              </a:rPr>
              <a:t>summarise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flights, 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</a:t>
            </a:r>
            <a:r>
              <a:rPr lang="en-US" sz="2000" b="0" dirty="0" err="1">
                <a:solidFill>
                  <a:srgbClr val="000000"/>
                </a:solidFill>
              </a:rPr>
              <a:t>dep_delay_mean</a:t>
            </a:r>
            <a:r>
              <a:rPr lang="en-US" sz="2000" b="0" dirty="0">
                <a:solidFill>
                  <a:srgbClr val="000000"/>
                </a:solidFill>
              </a:rPr>
              <a:t>	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mean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 err="1">
                <a:solidFill>
                  <a:srgbClr val="000000"/>
                </a:solidFill>
              </a:rPr>
              <a:t>dep_delay</a:t>
            </a:r>
            <a:r>
              <a:rPr lang="en-US" sz="2000" b="0" dirty="0">
                <a:solidFill>
                  <a:srgbClr val="000000"/>
                </a:solidFill>
              </a:rPr>
              <a:t>, na.rm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FF"/>
                </a:solidFill>
              </a:rPr>
              <a:t>TRUE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2000" b="0" dirty="0">
                <a:solidFill>
                  <a:srgbClr val="000000"/>
                </a:solidFill>
              </a:rPr>
              <a:t>          </a:t>
            </a:r>
            <a:r>
              <a:rPr lang="en-US" sz="2000" b="0" dirty="0" err="1">
                <a:solidFill>
                  <a:srgbClr val="000000"/>
                </a:solidFill>
              </a:rPr>
              <a:t>dep_delay_sd</a:t>
            </a:r>
            <a:r>
              <a:rPr lang="en-US" sz="2000" b="0" dirty="0">
                <a:solidFill>
                  <a:srgbClr val="000000"/>
                </a:solidFill>
              </a:rPr>
              <a:t> 		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 err="1">
                <a:solidFill>
                  <a:srgbClr val="8000FF"/>
                </a:solidFill>
              </a:rPr>
              <a:t>sd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 err="1">
                <a:solidFill>
                  <a:srgbClr val="000000"/>
                </a:solidFill>
              </a:rPr>
              <a:t>dep_delay</a:t>
            </a:r>
            <a:r>
              <a:rPr lang="en-US" sz="2000" b="0" dirty="0">
                <a:solidFill>
                  <a:srgbClr val="000000"/>
                </a:solidFill>
              </a:rPr>
              <a:t>, na.rm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FF"/>
                </a:solidFill>
              </a:rPr>
              <a:t>TRUE</a:t>
            </a:r>
            <a:r>
              <a:rPr lang="en-US" sz="2000" b="1" dirty="0">
                <a:solidFill>
                  <a:srgbClr val="000080"/>
                </a:solidFill>
              </a:rPr>
              <a:t>))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8000"/>
              </a:solidFill>
            </a:endParaRPr>
          </a:p>
          <a:p>
            <a:r>
              <a:rPr lang="en-US" sz="2000" b="0" dirty="0">
                <a:solidFill>
                  <a:srgbClr val="008000"/>
                </a:solidFill>
              </a:rPr>
              <a:t># A </a:t>
            </a:r>
            <a:r>
              <a:rPr lang="en-US" sz="2000" b="0" dirty="0" err="1">
                <a:solidFill>
                  <a:srgbClr val="008000"/>
                </a:solidFill>
              </a:rPr>
              <a:t>tibble</a:t>
            </a:r>
            <a:r>
              <a:rPr lang="en-US" sz="2000" b="0" dirty="0">
                <a:solidFill>
                  <a:srgbClr val="008000"/>
                </a:solidFill>
              </a:rPr>
              <a:t>: 1 × 2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</a:t>
            </a:r>
            <a:r>
              <a:rPr lang="en-US" sz="2000" b="0" dirty="0" err="1">
                <a:solidFill>
                  <a:srgbClr val="000000"/>
                </a:solidFill>
              </a:rPr>
              <a:t>dep_delay_mean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 err="1">
                <a:solidFill>
                  <a:srgbClr val="000000"/>
                </a:solidFill>
              </a:rPr>
              <a:t>dep_delay_sd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        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 err="1">
                <a:solidFill>
                  <a:srgbClr val="000000"/>
                </a:solidFill>
              </a:rPr>
              <a:t>dbl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r>
              <a:rPr lang="en-US" sz="2000" b="0" dirty="0">
                <a:solidFill>
                  <a:srgbClr val="000000"/>
                </a:solidFill>
              </a:rPr>
              <a:t>       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 err="1">
                <a:solidFill>
                  <a:srgbClr val="000000"/>
                </a:solidFill>
              </a:rPr>
              <a:t>dbl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    </a:t>
            </a:r>
            <a:r>
              <a:rPr lang="en-US" sz="2000" b="0" dirty="0">
                <a:solidFill>
                  <a:srgbClr val="FF8000"/>
                </a:solidFill>
              </a:rPr>
              <a:t>12.63907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40.21006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00337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2AACB65-D87D-4F98-A95A-585CDC38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summary functions</a:t>
            </a:r>
          </a:p>
        </p:txBody>
      </p:sp>
      <p:graphicFrame>
        <p:nvGraphicFramePr>
          <p:cNvPr id="11" name="Content Placeholder 7">
            <a:extLst>
              <a:ext uri="{FF2B5EF4-FFF2-40B4-BE49-F238E27FC236}">
                <a16:creationId xmlns:a16="http://schemas.microsoft.com/office/drawing/2014/main" id="{3D54D206-B826-482A-B259-CE990793B3E3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184775728"/>
              </p:ext>
            </p:extLst>
          </p:nvPr>
        </p:nvGraphicFramePr>
        <p:xfrm>
          <a:off x="787399" y="1276350"/>
          <a:ext cx="10556876" cy="5161770"/>
        </p:xfrm>
        <a:graphic>
          <a:graphicData uri="http://schemas.openxmlformats.org/drawingml/2006/table">
            <a:tbl>
              <a:tblPr bandRow="1">
                <a:tableStyleId>{67B7B493-E510-4001-A6E9-E6975CE99842}</a:tableStyleId>
              </a:tblPr>
              <a:tblGrid>
                <a:gridCol w="2804887">
                  <a:extLst>
                    <a:ext uri="{9D8B030D-6E8A-4147-A177-3AD203B41FA5}">
                      <a16:colId xmlns:a16="http://schemas.microsoft.com/office/drawing/2014/main" val="4135178237"/>
                    </a:ext>
                  </a:extLst>
                </a:gridCol>
                <a:gridCol w="7751989">
                  <a:extLst>
                    <a:ext uri="{9D8B030D-6E8A-4147-A177-3AD203B41FA5}">
                      <a16:colId xmlns:a16="http://schemas.microsoft.com/office/drawing/2014/main" val="2544351221"/>
                    </a:ext>
                  </a:extLst>
                </a:gridCol>
              </a:tblGrid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min(), max()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Minimum and maximum values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942768311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mean()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Mean value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27546810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median()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Median value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836195591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sum()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Sum of values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647953662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var(), </a:t>
                      </a:r>
                      <a:r>
                        <a:rPr lang="en-US" sz="2400" u="none" strike="noStrike" dirty="0" err="1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sd</a:t>
                      </a:r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Variance and standard deviation of a vector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2765686840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first()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First value in a vector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1570135621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last()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Last value in a vector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2617238607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nth()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Nth value in a vector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727808086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n()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The number of values in a vector</a:t>
                      </a:r>
                      <a:endParaRPr lang="en-US" sz="2000" b="0" i="0" u="none" strike="noStrike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522256219"/>
                  </a:ext>
                </a:extLst>
              </a:tr>
              <a:tr h="516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 err="1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n_distinct</a:t>
                      </a:r>
                      <a:r>
                        <a:rPr lang="en-US" sz="2400" u="none" strike="noStrike" dirty="0">
                          <a:solidFill>
                            <a:srgbClr val="002060"/>
                          </a:solidFill>
                          <a:effectLst/>
                          <a:latin typeface="Source Code Pro" panose="020B0509030403020204" pitchFamily="49" charset="0"/>
                          <a:ea typeface="Source Code Pro" panose="020B0509030403020204" pitchFamily="49" charset="0"/>
                          <a:cs typeface="Helvetica" panose="020B0604020202020204" pitchFamily="34" charset="0"/>
                        </a:rPr>
                        <a:t>()</a:t>
                      </a:r>
                      <a:endParaRPr lang="en-US" sz="2400" b="0" i="0" u="none" strike="noStrike" dirty="0">
                        <a:solidFill>
                          <a:srgbClr val="002060"/>
                        </a:solidFill>
                        <a:effectLst/>
                        <a:latin typeface="Source Code Pro" panose="020B0509030403020204" pitchFamily="49" charset="0"/>
                        <a:ea typeface="Source Code Pro" panose="020B0509030403020204" pitchFamily="49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solidFill>
                            <a:schemeClr val="tx1"/>
                          </a:solidFill>
                          <a:effectLst/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The number of distinct values in a vector</a:t>
                      </a:r>
                      <a:endParaRPr lang="en-US" sz="2000" b="0" i="0" u="none" strike="noStrike" dirty="0">
                        <a:solidFill>
                          <a:schemeClr val="tx1"/>
                        </a:solidFill>
                        <a:effectLst/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7745" marR="7745" marT="7745" marB="0" anchor="ctr"/>
                </a:tc>
                <a:extLst>
                  <a:ext uri="{0D108BD9-81ED-4DB2-BD59-A6C34878D82A}">
                    <a16:rowId xmlns:a16="http://schemas.microsoft.com/office/drawing/2014/main" val="1199981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029684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A1202-B4DC-464C-8B32-485AA9E3E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2E7DB-6CB4-487D-8280-1E75408AB86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5105399"/>
            <a:ext cx="10782300" cy="1475602"/>
          </a:xfrm>
        </p:spPr>
        <p:txBody>
          <a:bodyPr/>
          <a:lstStyle/>
          <a:p>
            <a:r>
              <a:rPr lang="en-US" sz="2400" b="0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group_by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  <a:r>
              <a:rPr lang="en-US" sz="2400" b="0" dirty="0">
                <a:solidFill>
                  <a:srgbClr val="000000"/>
                </a:solidFill>
              </a:rPr>
              <a:t> groups data by one or more variables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F4863-614D-4D96-857B-CD1417A47744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799"/>
            <a:ext cx="12192000" cy="3886201"/>
          </a:xfrm>
        </p:spPr>
        <p:txBody>
          <a:bodyPr/>
          <a:lstStyle/>
          <a:p>
            <a:r>
              <a:rPr lang="en-US" sz="2000" dirty="0">
                <a:solidFill>
                  <a:srgbClr val="000000"/>
                </a:solidFill>
              </a:rPr>
              <a:t>flights </a:t>
            </a:r>
            <a:r>
              <a:rPr lang="en-US" sz="2000" dirty="0">
                <a:solidFill>
                  <a:srgbClr val="804000"/>
                </a:solidFill>
              </a:rPr>
              <a:t>%&gt;%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</a:p>
          <a:p>
            <a:r>
              <a:rPr lang="en-US" sz="2000" dirty="0">
                <a:solidFill>
                  <a:srgbClr val="000000"/>
                </a:solidFill>
              </a:rPr>
              <a:t>	</a:t>
            </a:r>
            <a:r>
              <a:rPr lang="en-US" sz="2000" dirty="0" err="1">
                <a:solidFill>
                  <a:srgbClr val="000000"/>
                </a:solidFill>
              </a:rPr>
              <a:t>group_by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000000"/>
                </a:solidFill>
              </a:rPr>
              <a:t>year, month, day</a:t>
            </a:r>
            <a:r>
              <a:rPr lang="en-US" sz="2000" b="1" dirty="0">
                <a:solidFill>
                  <a:srgbClr val="000080"/>
                </a:solidFill>
              </a:rPr>
              <a:t>)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4000"/>
                </a:solidFill>
              </a:rPr>
              <a:t>%&gt;%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2000" dirty="0"/>
              <a:t>	</a:t>
            </a:r>
            <a:r>
              <a:rPr lang="en-US" sz="2000" b="0" dirty="0" err="1">
                <a:solidFill>
                  <a:srgbClr val="000000"/>
                </a:solidFill>
              </a:rPr>
              <a:t>summarise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>
                <a:solidFill>
                  <a:srgbClr val="8000FF"/>
                </a:solidFill>
              </a:rPr>
              <a:t>delay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mean</a:t>
            </a:r>
            <a:r>
              <a:rPr lang="en-US" sz="2000" b="1" dirty="0">
                <a:solidFill>
                  <a:srgbClr val="000080"/>
                </a:solidFill>
              </a:rPr>
              <a:t>(</a:t>
            </a:r>
            <a:r>
              <a:rPr lang="en-US" sz="2000" b="0" dirty="0" err="1">
                <a:solidFill>
                  <a:srgbClr val="000000"/>
                </a:solidFill>
              </a:rPr>
              <a:t>dep_delay</a:t>
            </a:r>
            <a:r>
              <a:rPr lang="en-US" sz="2000" b="0" dirty="0">
                <a:solidFill>
                  <a:srgbClr val="000000"/>
                </a:solidFill>
              </a:rPr>
              <a:t>, na.rm </a:t>
            </a:r>
            <a:r>
              <a:rPr lang="en-US" sz="2000" b="1" dirty="0">
                <a:solidFill>
                  <a:srgbClr val="000080"/>
                </a:solidFill>
              </a:rPr>
              <a:t>=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FF"/>
                </a:solidFill>
              </a:rPr>
              <a:t>TRUE</a:t>
            </a:r>
            <a:r>
              <a:rPr lang="en-US" sz="2000" b="1" dirty="0">
                <a:solidFill>
                  <a:srgbClr val="000080"/>
                </a:solidFill>
              </a:rPr>
              <a:t>))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Source</a:t>
            </a:r>
            <a:r>
              <a:rPr lang="en-US" sz="2000" b="1" dirty="0">
                <a:solidFill>
                  <a:srgbClr val="000080"/>
                </a:solidFill>
              </a:rPr>
              <a:t>: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local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data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8000FF"/>
                </a:solidFill>
              </a:rPr>
              <a:t>frame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[</a:t>
            </a:r>
            <a:r>
              <a:rPr lang="en-US" sz="2000" b="0" dirty="0">
                <a:solidFill>
                  <a:srgbClr val="FF8000"/>
                </a:solidFill>
              </a:rPr>
              <a:t>365</a:t>
            </a:r>
            <a:r>
              <a:rPr lang="en-US" sz="2000" b="0" dirty="0">
                <a:solidFill>
                  <a:srgbClr val="000000"/>
                </a:solidFill>
              </a:rPr>
              <a:t> x </a:t>
            </a:r>
            <a:r>
              <a:rPr lang="en-US" sz="2000" b="0" dirty="0">
                <a:solidFill>
                  <a:srgbClr val="FF8000"/>
                </a:solidFill>
              </a:rPr>
              <a:t>4</a:t>
            </a:r>
            <a:r>
              <a:rPr lang="en-US" sz="2000" b="1" dirty="0">
                <a:solidFill>
                  <a:srgbClr val="000080"/>
                </a:solidFill>
              </a:rPr>
              <a:t>]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Groups</a:t>
            </a:r>
            <a:r>
              <a:rPr lang="en-US" sz="2000" b="1" dirty="0">
                <a:solidFill>
                  <a:srgbClr val="000080"/>
                </a:solidFill>
              </a:rPr>
              <a:t>:</a:t>
            </a:r>
            <a:r>
              <a:rPr lang="en-US" sz="2000" b="0" dirty="0">
                <a:solidFill>
                  <a:srgbClr val="000000"/>
                </a:solidFill>
              </a:rPr>
              <a:t> year, month </a:t>
            </a:r>
            <a:r>
              <a:rPr lang="en-US" sz="2000" b="1" dirty="0">
                <a:solidFill>
                  <a:srgbClr val="000080"/>
                </a:solidFill>
              </a:rPr>
              <a:t>[?]</a:t>
            </a:r>
            <a:endParaRPr lang="en-US" sz="2000" b="0" dirty="0">
              <a:solidFill>
                <a:srgbClr val="000000"/>
              </a:solidFill>
            </a:endParaRPr>
          </a:p>
          <a:p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  year month   day     </a:t>
            </a:r>
            <a:r>
              <a:rPr lang="en-US" sz="2000" b="0" dirty="0">
                <a:solidFill>
                  <a:srgbClr val="8000FF"/>
                </a:solidFill>
              </a:rPr>
              <a:t>delay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000000"/>
                </a:solidFill>
              </a:rPr>
              <a:t>  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>
                <a:solidFill>
                  <a:srgbClr val="000000"/>
                </a:solidFill>
              </a:rPr>
              <a:t>int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>
                <a:solidFill>
                  <a:srgbClr val="000000"/>
                </a:solidFill>
              </a:rPr>
              <a:t>int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>
                <a:solidFill>
                  <a:srgbClr val="000000"/>
                </a:solidFill>
              </a:rPr>
              <a:t>int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1" dirty="0">
                <a:solidFill>
                  <a:srgbClr val="000080"/>
                </a:solidFill>
              </a:rPr>
              <a:t>&lt;</a:t>
            </a:r>
            <a:r>
              <a:rPr lang="en-US" sz="2000" b="0" dirty="0" err="1">
                <a:solidFill>
                  <a:srgbClr val="000000"/>
                </a:solidFill>
              </a:rPr>
              <a:t>dbl</a:t>
            </a:r>
            <a:r>
              <a:rPr lang="en-US" sz="2000" b="1" dirty="0">
                <a:solidFill>
                  <a:srgbClr val="000080"/>
                </a:solidFill>
              </a:rPr>
              <a:t>&gt;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</a:t>
            </a:r>
            <a:r>
              <a:rPr lang="en-US" sz="2000" b="0" dirty="0">
                <a:solidFill>
                  <a:srgbClr val="FF8000"/>
                </a:solidFill>
              </a:rPr>
              <a:t>2013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FF8000"/>
                </a:solidFill>
              </a:rPr>
              <a:t>11.548926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FF8000"/>
                </a:solidFill>
              </a:rPr>
              <a:t>2</a:t>
            </a:r>
            <a:r>
              <a:rPr lang="en-US" sz="2000" b="0" dirty="0">
                <a:solidFill>
                  <a:srgbClr val="000000"/>
                </a:solidFill>
              </a:rPr>
              <a:t>   </a:t>
            </a:r>
            <a:r>
              <a:rPr lang="en-US" sz="2000" b="0" dirty="0">
                <a:solidFill>
                  <a:srgbClr val="FF8000"/>
                </a:solidFill>
              </a:rPr>
              <a:t>2013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2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FF8000"/>
                </a:solidFill>
              </a:rPr>
              <a:t>13.858824</a:t>
            </a:r>
            <a:endParaRPr lang="en-US" sz="2000" b="0" dirty="0">
              <a:solidFill>
                <a:srgbClr val="000000"/>
              </a:solidFill>
            </a:endParaRPr>
          </a:p>
          <a:p>
            <a:r>
              <a:rPr lang="en-US" sz="2000" b="0" dirty="0">
                <a:solidFill>
                  <a:srgbClr val="FF8000"/>
                </a:solidFill>
              </a:rPr>
              <a:t>3</a:t>
            </a:r>
            <a:r>
              <a:rPr lang="en-US" sz="2000" b="0" dirty="0">
                <a:solidFill>
                  <a:srgbClr val="000000"/>
                </a:solidFill>
              </a:rPr>
              <a:t>   </a:t>
            </a:r>
            <a:r>
              <a:rPr lang="en-US" sz="2000" b="0" dirty="0">
                <a:solidFill>
                  <a:srgbClr val="FF8000"/>
                </a:solidFill>
              </a:rPr>
              <a:t>2013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1</a:t>
            </a:r>
            <a:r>
              <a:rPr lang="en-US" sz="2000" b="0" dirty="0">
                <a:solidFill>
                  <a:srgbClr val="000000"/>
                </a:solidFill>
              </a:rPr>
              <a:t>     </a:t>
            </a:r>
            <a:r>
              <a:rPr lang="en-US" sz="2000" b="0" dirty="0">
                <a:solidFill>
                  <a:srgbClr val="FF8000"/>
                </a:solidFill>
              </a:rPr>
              <a:t>3</a:t>
            </a:r>
            <a:r>
              <a:rPr lang="en-US" sz="2000" b="0" dirty="0">
                <a:solidFill>
                  <a:srgbClr val="000000"/>
                </a:solidFill>
              </a:rPr>
              <a:t> </a:t>
            </a:r>
            <a:r>
              <a:rPr lang="en-US" sz="2000" b="0" dirty="0">
                <a:solidFill>
                  <a:srgbClr val="FF8000"/>
                </a:solidFill>
              </a:rPr>
              <a:t>10.987832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53144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Your turn!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403" name="Which carrier had the largest mean departure delay?  Smallest?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81025" indent="-457200">
              <a:buFont typeface="+mj-lt"/>
              <a:buAutoNum type="arabicPeriod"/>
            </a:pPr>
            <a:r>
              <a:rPr lang="en-US" dirty="0"/>
              <a:t>Which carrier had the largest mean departure delay?  Smallest?</a:t>
            </a:r>
          </a:p>
          <a:p>
            <a:pPr marL="581025" indent="-457200">
              <a:buFont typeface="+mj-lt"/>
              <a:buAutoNum type="arabicPeriod"/>
            </a:pPr>
            <a:r>
              <a:rPr lang="en-US" dirty="0"/>
              <a:t>Which carrier had the largest difference between their max and min departure delay?</a:t>
            </a:r>
          </a:p>
          <a:p>
            <a:pPr marL="581025" indent="-457200">
              <a:buFont typeface="+mj-lt"/>
              <a:buAutoNum type="arabicPeriod"/>
            </a:pPr>
            <a:r>
              <a:rPr lang="en-US" dirty="0"/>
              <a:t>Which month has the largest standard deviation for arrival delays? </a:t>
            </a:r>
          </a:p>
        </p:txBody>
      </p:sp>
    </p:spTree>
    <p:extLst>
      <p:ext uri="{BB962C8B-B14F-4D97-AF65-F5344CB8AC3E}">
        <p14:creationId xmlns:p14="http://schemas.microsoft.com/office/powerpoint/2010/main" val="341844101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F6A936-8E15-48FA-A299-F61AE2FB6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F4863-614D-4D96-857B-CD1417A4774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  <a:latin typeface="Courier New" panose="02070309020205020404" pitchFamily="49" charset="0"/>
              </a:rPr>
              <a:t># Which carrier had the largest mean departure delay?  Smallest?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by_carrier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group_by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flights, carrier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summarise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by_carrier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mean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dep_delay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na.rm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8000"/>
                </a:solidFill>
                <a:latin typeface="Courier New" panose="02070309020205020404" pitchFamily="49" charset="0"/>
              </a:rPr>
              <a:t># Which carrier had the largest difference between their max and min departure delay?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summarise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by_carrier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max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max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dep_delay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na.rm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min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min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dep_delay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na.rm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delta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max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min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8000"/>
                </a:solidFill>
                <a:latin typeface="Courier New" panose="02070309020205020404" pitchFamily="49" charset="0"/>
              </a:rPr>
              <a:t># Which month has the largest variance for arrival delays?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by_month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group_by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flights, month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summarise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by_month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 err="1">
                <a:solidFill>
                  <a:srgbClr val="8000FF"/>
                </a:solidFill>
                <a:latin typeface="Courier New" panose="02070309020205020404" pitchFamily="49" charset="0"/>
              </a:rPr>
              <a:t>sd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arr_delay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na.rm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1" dirty="0">
                <a:solidFill>
                  <a:srgbClr val="0000FF"/>
                </a:solidFill>
                <a:latin typeface="Courier New" panose="02070309020205020404" pitchFamily="49" charset="0"/>
              </a:rPr>
              <a:t>TRUE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2291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Your turn!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Practice 2</a:t>
            </a:r>
          </a:p>
        </p:txBody>
      </p:sp>
      <p:sp>
        <p:nvSpPr>
          <p:cNvPr id="403" name="Which carrier had the largest mean departure delay?  Smallest?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Back to the cancer dataset …</a:t>
            </a:r>
          </a:p>
          <a:p>
            <a:endParaRPr lang="en-US" dirty="0"/>
          </a:p>
          <a:p>
            <a:r>
              <a:rPr lang="en-US" dirty="0"/>
              <a:t>Use the long-format </a:t>
            </a:r>
            <a:r>
              <a:rPr lang="en-US" dirty="0" err="1"/>
              <a:t>data.frame</a:t>
            </a:r>
            <a:r>
              <a:rPr lang="en-US" dirty="0"/>
              <a:t>/</a:t>
            </a:r>
            <a:r>
              <a:rPr lang="en-US" dirty="0" err="1"/>
              <a:t>tibble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Cancer_long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en-US" dirty="0"/>
              <a:t>Compute the average condition by treatment group and time</a:t>
            </a:r>
          </a:p>
          <a:p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Helvetica" panose="020B0604020202020204" pitchFamily="34" charset="0"/>
                <a:ea typeface="Source Code Pro" panose="020B0509030403020204" pitchFamily="49" charset="0"/>
                <a:cs typeface="Helvetica" panose="020B0604020202020204" pitchFamily="34" charset="0"/>
              </a:rPr>
              <a:t>Extra: Re-arrange the summary output into the wide format</a:t>
            </a:r>
          </a:p>
          <a:p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925655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6FA2B3-EC99-4A84-8E90-F80A81FF1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F1A0173-78AF-49E1-A366-A3A7329E5C5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#summarise development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cancer_summary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</a:t>
            </a:r>
            <a:r>
              <a:rPr lang="en-US" sz="1800" b="0" dirty="0" err="1">
                <a:solidFill>
                  <a:srgbClr val="000000"/>
                </a:solidFill>
              </a:rPr>
              <a:t>group_by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Treatment,timepoint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</a:t>
            </a:r>
            <a:r>
              <a:rPr lang="en-US" sz="1800" b="0" dirty="0" err="1">
                <a:solidFill>
                  <a:srgbClr val="000000"/>
                </a:solidFill>
              </a:rPr>
              <a:t>summarise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00FF"/>
                </a:solidFill>
              </a:rPr>
              <a:t>mean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condition,na.rm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#make summary 'wider'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cancer_summary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pivot_wider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id_cols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,values_from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 err="1">
                <a:solidFill>
                  <a:srgbClr val="000000"/>
                </a:solidFill>
              </a:rPr>
              <a:t>condition,names_from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timepoint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7190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6DEC-21F3-46D9-8B36-739887302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and </a:t>
            </a:r>
            <a:r>
              <a:rPr lang="en-US" dirty="0" err="1">
                <a:latin typeface="Consolas" panose="020B0609020204030204" pitchFamily="49" charset="0"/>
              </a:rPr>
              <a:t>stringr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33953-63F5-4602-AB78-82089A32C0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val 3">
            <a:hlinkClick r:id="rId2" action="ppaction://hlinksldjump"/>
            <a:extLst>
              <a:ext uri="{FF2B5EF4-FFF2-40B4-BE49-F238E27FC236}">
                <a16:creationId xmlns:a16="http://schemas.microsoft.com/office/drawing/2014/main" id="{861B6AF9-868A-4D0F-885B-A5B732DACB16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923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35369-EDD3-4D35-81F5-A402F974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commands - the Pipe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7016E-628C-4BE1-8EA6-CF6E81C7F3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2933700"/>
            <a:ext cx="10782300" cy="3647302"/>
          </a:xfrm>
        </p:spPr>
        <p:txBody>
          <a:bodyPr/>
          <a:lstStyle/>
          <a:p>
            <a:r>
              <a:rPr lang="en-US" dirty="0"/>
              <a:t>Both commands will perform the task of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  <a:r>
              <a:rPr lang="en-US" dirty="0"/>
              <a:t> on the original </a:t>
            </a:r>
            <a:r>
              <a:rPr lang="en-US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r>
              <a:rPr lang="en-US" dirty="0"/>
              <a:t>, then perform the task of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Function2 </a:t>
            </a:r>
            <a:r>
              <a:rPr lang="en-US" dirty="0"/>
              <a:t>on the output of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</a:p>
          <a:p>
            <a:r>
              <a:rPr lang="en-US" dirty="0"/>
              <a:t>The `pipe` is more readable, since the sequence of commands matches natural language. You can read the pipe %&gt;% as “and then”</a:t>
            </a:r>
          </a:p>
          <a:p>
            <a:r>
              <a:rPr lang="en-US" dirty="0"/>
              <a:t>The nested `base R` version is harder to read</a:t>
            </a:r>
          </a:p>
          <a:p>
            <a:r>
              <a:rPr lang="en-US" dirty="0"/>
              <a:t>Shortcut: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CTRL+SHIFT+M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FDD32-05B2-483C-ADC5-DD722F34879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3" y="1066801"/>
            <a:ext cx="10782300" cy="1504949"/>
          </a:xfrm>
        </p:spPr>
        <p:txBody>
          <a:bodyPr/>
          <a:lstStyle/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Function2</a:t>
            </a:r>
          </a:p>
          <a:p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Function2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))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91977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8D7D29-E4B6-4DCE-A242-FDA20C41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stringr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B3E60A-08D7-4041-A4CD-2B45A17739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Often, we have character strings in our data that are long (e.g., description fields), messy (e.g., manual user input), and/or inconsistent</a:t>
            </a:r>
          </a:p>
          <a:p>
            <a:r>
              <a:rPr lang="en-US" dirty="0"/>
              <a:t>Working with strings in Base R can be frustrating because of syntax inconsistencies</a:t>
            </a:r>
          </a:p>
          <a:p>
            <a:r>
              <a:rPr lang="en-US" dirty="0"/>
              <a:t>The </a:t>
            </a:r>
            <a:r>
              <a:rPr lang="en-US" dirty="0" err="1"/>
              <a:t>stringr</a:t>
            </a:r>
            <a:r>
              <a:rPr lang="en-US" dirty="0"/>
              <a:t> package allows you to work with strings more easily</a:t>
            </a:r>
          </a:p>
          <a:p>
            <a:r>
              <a:rPr lang="en-US" dirty="0"/>
              <a:t>You can do a lot even without regex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56552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B1FA73-AE03-48E6-9E23-6959939A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stringr</a:t>
            </a:r>
            <a:r>
              <a:rPr lang="en-US" dirty="0"/>
              <a:t> functions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92372F-DCF9-4BE9-B49A-0BDA9C5EEE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" y="1066800"/>
            <a:ext cx="3200400" cy="5384800"/>
          </a:xfrm>
        </p:spPr>
        <p:txBody>
          <a:bodyPr/>
          <a:lstStyle/>
          <a:p>
            <a:pPr>
              <a:spcAft>
                <a:spcPts val="1200"/>
              </a:spcAft>
            </a:pPr>
            <a:endParaRPr lang="en-US" sz="2800" dirty="0"/>
          </a:p>
          <a:p>
            <a:pPr>
              <a:spcAft>
                <a:spcPts val="1200"/>
              </a:spcAft>
            </a:pPr>
            <a:endParaRPr lang="en-US" sz="2800" dirty="0"/>
          </a:p>
          <a:p>
            <a:pPr>
              <a:spcAft>
                <a:spcPts val="1200"/>
              </a:spcAft>
            </a:pPr>
            <a:r>
              <a:rPr lang="en-US" sz="2800" dirty="0" err="1"/>
              <a:t>str_</a:t>
            </a:r>
            <a:r>
              <a:rPr lang="en-US" sz="2800" dirty="0" err="1">
                <a:solidFill>
                  <a:srgbClr val="0070C0"/>
                </a:solidFill>
              </a:rPr>
              <a:t>detect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</a:p>
          <a:p>
            <a:pPr>
              <a:spcAft>
                <a:spcPts val="1200"/>
              </a:spcAft>
            </a:pPr>
            <a:r>
              <a:rPr lang="en-US" sz="2800" dirty="0"/>
              <a:t>str_</a:t>
            </a:r>
            <a:r>
              <a:rPr lang="en-US" sz="2800" dirty="0">
                <a:solidFill>
                  <a:srgbClr val="0070C0"/>
                </a:solidFill>
              </a:rPr>
              <a:t>sub()</a:t>
            </a:r>
          </a:p>
          <a:p>
            <a:pPr>
              <a:spcAft>
                <a:spcPts val="1200"/>
              </a:spcAft>
            </a:pPr>
            <a:r>
              <a:rPr lang="en-US" sz="2800" dirty="0" err="1"/>
              <a:t>str_</a:t>
            </a:r>
            <a:r>
              <a:rPr lang="en-US" sz="2800" dirty="0" err="1">
                <a:solidFill>
                  <a:srgbClr val="0070C0"/>
                </a:solidFill>
              </a:rPr>
              <a:t>replace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</a:p>
          <a:p>
            <a:pPr>
              <a:spcAft>
                <a:spcPts val="1200"/>
              </a:spcAft>
            </a:pPr>
            <a:r>
              <a:rPr lang="en-US" sz="2800" dirty="0" err="1">
                <a:solidFill>
                  <a:schemeClr val="tx1"/>
                </a:solidFill>
              </a:rPr>
              <a:t>str_</a:t>
            </a:r>
            <a:r>
              <a:rPr lang="en-US" sz="2800" dirty="0" err="1">
                <a:solidFill>
                  <a:srgbClr val="0070C0"/>
                </a:solidFill>
              </a:rPr>
              <a:t>to_lower</a:t>
            </a:r>
            <a:endParaRPr lang="en-US" sz="2800" dirty="0">
              <a:solidFill>
                <a:srgbClr val="0070C0"/>
              </a:solidFill>
            </a:endParaRPr>
          </a:p>
          <a:p>
            <a:pPr>
              <a:spcAft>
                <a:spcPts val="1200"/>
              </a:spcAft>
            </a:pPr>
            <a:r>
              <a:rPr lang="en-US" sz="2800" dirty="0" err="1"/>
              <a:t>str_</a:t>
            </a:r>
            <a:r>
              <a:rPr lang="en-US" sz="2800" dirty="0" err="1">
                <a:solidFill>
                  <a:srgbClr val="0070C0"/>
                </a:solidFill>
              </a:rPr>
              <a:t>count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</a:p>
          <a:p>
            <a:pPr>
              <a:spcAft>
                <a:spcPts val="1200"/>
              </a:spcAft>
            </a:pPr>
            <a:r>
              <a:rPr lang="en-US" sz="2800" dirty="0" err="1"/>
              <a:t>str_</a:t>
            </a:r>
            <a:r>
              <a:rPr lang="en-US" sz="2800" dirty="0" err="1">
                <a:solidFill>
                  <a:srgbClr val="0070C0"/>
                </a:solidFill>
              </a:rPr>
              <a:t>remove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</a:p>
          <a:p>
            <a:pPr>
              <a:spcAft>
                <a:spcPts val="1200"/>
              </a:spcAft>
            </a:pPr>
            <a:r>
              <a:rPr lang="en-US" sz="2800" dirty="0" err="1"/>
              <a:t>str_</a:t>
            </a:r>
            <a:r>
              <a:rPr lang="en-US" sz="2800" dirty="0" err="1">
                <a:solidFill>
                  <a:srgbClr val="0070C0"/>
                </a:solidFill>
              </a:rPr>
              <a:t>extract</a:t>
            </a:r>
            <a:r>
              <a:rPr lang="en-US" sz="2800" dirty="0">
                <a:solidFill>
                  <a:srgbClr val="0070C0"/>
                </a:solidFill>
              </a:rPr>
              <a:t>()</a:t>
            </a:r>
          </a:p>
          <a:p>
            <a:pPr>
              <a:spcAft>
                <a:spcPts val="1200"/>
              </a:spcAft>
            </a:pPr>
            <a:endParaRPr lang="en-US" sz="2800" dirty="0">
              <a:solidFill>
                <a:srgbClr val="0070C0"/>
              </a:solidFill>
            </a:endParaRPr>
          </a:p>
          <a:p>
            <a:endParaRPr lang="en-US" sz="2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681ED-21F7-4411-9377-1B903040ECD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00401" y="1066801"/>
            <a:ext cx="8369301" cy="5057774"/>
          </a:xfrm>
        </p:spPr>
        <p:txBody>
          <a:bodyPr/>
          <a:lstStyle/>
          <a:p>
            <a:r>
              <a:rPr lang="en-US" sz="2800" dirty="0"/>
              <a:t>Every </a:t>
            </a:r>
            <a:r>
              <a:rPr lang="en-US" sz="2800" dirty="0" err="1">
                <a:solidFill>
                  <a:srgbClr val="0070C0"/>
                </a:solidFill>
                <a:latin typeface="Consolas" panose="020B0609020204030204" pitchFamily="49" charset="0"/>
                <a:ea typeface="Source Code Pro" panose="020B0509030403020204" pitchFamily="49" charset="0"/>
              </a:rPr>
              <a:t>stringr</a:t>
            </a:r>
            <a:r>
              <a:rPr lang="en-US" sz="2800" dirty="0"/>
              <a:t> function begins with </a:t>
            </a:r>
            <a:r>
              <a:rPr lang="en-US" sz="2800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Matching patterns</a:t>
            </a:r>
          </a:p>
          <a:p>
            <a:r>
              <a:rPr lang="en-US" sz="2800" dirty="0"/>
              <a:t>Extracting substrings/characters</a:t>
            </a:r>
          </a:p>
          <a:p>
            <a:r>
              <a:rPr lang="en-US" sz="2800" dirty="0"/>
              <a:t>Replacing patterns</a:t>
            </a:r>
          </a:p>
          <a:p>
            <a:r>
              <a:rPr lang="en-US" sz="2800" dirty="0"/>
              <a:t>Changing case</a:t>
            </a:r>
          </a:p>
          <a:p>
            <a:r>
              <a:rPr lang="en-US" sz="2800" dirty="0"/>
              <a:t>Count matching patterns</a:t>
            </a:r>
          </a:p>
          <a:p>
            <a:r>
              <a:rPr lang="en-US" sz="2800" dirty="0"/>
              <a:t>Remove patterns</a:t>
            </a:r>
          </a:p>
          <a:p>
            <a:r>
              <a:rPr lang="en-US" sz="2800" dirty="0"/>
              <a:t>Extract patterns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84220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58A502-F146-4151-992C-B7FBBBC3A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patterns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str_detect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27148-31B9-417D-A55F-70010510BB0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5546558"/>
            <a:ext cx="10782300" cy="1034443"/>
          </a:xfrm>
        </p:spPr>
        <p:txBody>
          <a:bodyPr/>
          <a:lstStyle/>
          <a:p>
            <a:r>
              <a:rPr lang="en-US" dirty="0"/>
              <a:t>You can use this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mutate() </a:t>
            </a:r>
            <a:r>
              <a:rPr lang="en-US" dirty="0"/>
              <a:t>to create new variables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A6E62E1-D1A1-4B2A-A238-35BEA7A995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12192000" cy="3818021"/>
          </a:xfrm>
        </p:spPr>
        <p:txBody>
          <a:bodyPr/>
          <a:lstStyle/>
          <a:p>
            <a:r>
              <a:rPr lang="en-US" sz="2400" dirty="0">
                <a:solidFill>
                  <a:srgbClr val="008000"/>
                </a:solidFill>
              </a:rPr>
              <a:t># </a:t>
            </a:r>
            <a:r>
              <a:rPr lang="en-US" sz="2400" dirty="0" err="1">
                <a:solidFill>
                  <a:srgbClr val="008000"/>
                </a:solidFill>
              </a:rPr>
              <a:t>str_detect</a:t>
            </a:r>
            <a:r>
              <a:rPr lang="en-US" sz="2400" dirty="0">
                <a:solidFill>
                  <a:srgbClr val="008000"/>
                </a:solidFill>
              </a:rPr>
              <a:t>() searches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for the pattern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8000"/>
                </a:solidFill>
              </a:rPr>
              <a:t>anywhere in the string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x </a:t>
            </a:r>
            <a:r>
              <a:rPr lang="en-US" sz="2400" b="1" dirty="0">
                <a:solidFill>
                  <a:srgbClr val="000080"/>
                </a:solidFill>
              </a:rPr>
              <a:t>&lt;-</a:t>
            </a:r>
            <a:r>
              <a:rPr lang="en-US" sz="2400" b="0" dirty="0">
                <a:solidFill>
                  <a:srgbClr val="000000"/>
                </a:solidFill>
              </a:rPr>
              <a:t> </a:t>
            </a:r>
            <a:r>
              <a:rPr lang="en-US" sz="2400" b="0" dirty="0">
                <a:solidFill>
                  <a:srgbClr val="8000FF"/>
                </a:solidFill>
              </a:rPr>
              <a:t>c</a:t>
            </a:r>
            <a:r>
              <a:rPr lang="en-US" sz="2400" b="1" dirty="0">
                <a:solidFill>
                  <a:srgbClr val="000080"/>
                </a:solidFill>
              </a:rPr>
              <a:t>(</a:t>
            </a:r>
            <a:r>
              <a:rPr lang="en-US" sz="2400" b="0" dirty="0">
                <a:solidFill>
                  <a:srgbClr val="808080"/>
                </a:solidFill>
              </a:rPr>
              <a:t>'</a:t>
            </a:r>
            <a:r>
              <a:rPr lang="en-US" sz="2400" b="0" dirty="0" err="1">
                <a:solidFill>
                  <a:srgbClr val="808080"/>
                </a:solidFill>
              </a:rPr>
              <a:t>apple'</a:t>
            </a:r>
            <a:r>
              <a:rPr lang="en-US" sz="2400" b="0" dirty="0" err="1">
                <a:solidFill>
                  <a:srgbClr val="000000"/>
                </a:solidFill>
              </a:rPr>
              <a:t>,</a:t>
            </a:r>
            <a:r>
              <a:rPr lang="en-US" sz="2400" b="0" dirty="0" err="1">
                <a:solidFill>
                  <a:srgbClr val="808080"/>
                </a:solidFill>
              </a:rPr>
              <a:t>'orange'</a:t>
            </a:r>
            <a:r>
              <a:rPr lang="en-US" sz="2400" b="0" dirty="0" err="1">
                <a:solidFill>
                  <a:srgbClr val="000000"/>
                </a:solidFill>
              </a:rPr>
              <a:t>,</a:t>
            </a:r>
            <a:r>
              <a:rPr lang="en-US" sz="2400" b="0" dirty="0" err="1">
                <a:solidFill>
                  <a:srgbClr val="808080"/>
                </a:solidFill>
              </a:rPr>
              <a:t>'pineapple'</a:t>
            </a:r>
            <a:r>
              <a:rPr lang="en-US" sz="2400" b="0" dirty="0" err="1">
                <a:solidFill>
                  <a:srgbClr val="000000"/>
                </a:solidFill>
              </a:rPr>
              <a:t>,</a:t>
            </a:r>
            <a:r>
              <a:rPr lang="en-US" sz="2400" b="1" dirty="0" err="1">
                <a:solidFill>
                  <a:srgbClr val="0000FF"/>
                </a:solidFill>
              </a:rPr>
              <a:t>NA</a:t>
            </a:r>
            <a:r>
              <a:rPr lang="en-US" sz="2400" b="0" dirty="0" err="1">
                <a:solidFill>
                  <a:srgbClr val="000000"/>
                </a:solidFill>
              </a:rPr>
              <a:t>,</a:t>
            </a:r>
            <a:r>
              <a:rPr lang="en-US" sz="2400" b="0" dirty="0" err="1">
                <a:solidFill>
                  <a:srgbClr val="808080"/>
                </a:solidFill>
              </a:rPr>
              <a:t>'strawberry'</a:t>
            </a:r>
            <a:r>
              <a:rPr lang="en-US" sz="2400" b="0" dirty="0" err="1">
                <a:solidFill>
                  <a:srgbClr val="000000"/>
                </a:solidFill>
              </a:rPr>
              <a:t>,</a:t>
            </a:r>
            <a:r>
              <a:rPr lang="en-US" sz="2400" b="0" dirty="0" err="1">
                <a:solidFill>
                  <a:srgbClr val="808080"/>
                </a:solidFill>
              </a:rPr>
              <a:t>'elderberry</a:t>
            </a:r>
            <a:r>
              <a:rPr lang="en-US" sz="2400" b="0" dirty="0">
                <a:solidFill>
                  <a:srgbClr val="808080"/>
                </a:solidFill>
              </a:rPr>
              <a:t>'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b="0" dirty="0">
              <a:solidFill>
                <a:srgbClr val="000000"/>
              </a:solidFill>
            </a:endParaRPr>
          </a:p>
          <a:p>
            <a:endParaRPr lang="en-US" sz="2400" b="0" dirty="0">
              <a:solidFill>
                <a:srgbClr val="000000"/>
              </a:solidFill>
            </a:endParaRPr>
          </a:p>
          <a:p>
            <a:r>
              <a:rPr lang="en-US" sz="2400" b="0" dirty="0">
                <a:solidFill>
                  <a:srgbClr val="008000"/>
                </a:solidFill>
              </a:rPr>
              <a:t># returns one Boolean</a:t>
            </a:r>
            <a:r>
              <a:rPr lang="en-US" sz="2400" dirty="0"/>
              <a:t> </a:t>
            </a:r>
            <a:r>
              <a:rPr lang="en-US" sz="2400" b="0" dirty="0">
                <a:solidFill>
                  <a:srgbClr val="008000"/>
                </a:solidFill>
              </a:rPr>
              <a:t>value for each element</a:t>
            </a:r>
            <a:endParaRPr lang="en-US" sz="2400" b="0" dirty="0">
              <a:solidFill>
                <a:srgbClr val="000000"/>
              </a:solidFill>
            </a:endParaRPr>
          </a:p>
          <a:p>
            <a:r>
              <a:rPr lang="en-US" sz="2400" b="0" dirty="0" err="1">
                <a:solidFill>
                  <a:srgbClr val="000000"/>
                </a:solidFill>
              </a:rPr>
              <a:t>str_detect</a:t>
            </a:r>
            <a:r>
              <a:rPr lang="en-US" sz="2400" b="1" dirty="0">
                <a:solidFill>
                  <a:srgbClr val="000080"/>
                </a:solidFill>
              </a:rPr>
              <a:t>(</a:t>
            </a:r>
            <a:r>
              <a:rPr lang="en-US" sz="2400" b="0" dirty="0">
                <a:solidFill>
                  <a:srgbClr val="000000"/>
                </a:solidFill>
              </a:rPr>
              <a:t>x, </a:t>
            </a:r>
            <a:r>
              <a:rPr lang="en-US" sz="2400" b="0" dirty="0">
                <a:solidFill>
                  <a:srgbClr val="808080"/>
                </a:solidFill>
              </a:rPr>
              <a:t>"app"</a:t>
            </a:r>
            <a:r>
              <a:rPr lang="en-US" sz="2400" b="1" dirty="0">
                <a:solidFill>
                  <a:srgbClr val="000080"/>
                </a:solidFill>
              </a:rPr>
              <a:t>)</a:t>
            </a:r>
            <a:endParaRPr lang="en-US" sz="2400" b="0" dirty="0">
              <a:solidFill>
                <a:srgbClr val="000000"/>
              </a:solidFill>
            </a:endParaRPr>
          </a:p>
          <a:p>
            <a:r>
              <a:rPr lang="da-DK" sz="2400" b="1" dirty="0">
                <a:solidFill>
                  <a:srgbClr val="000080"/>
                </a:solidFill>
              </a:rPr>
              <a:t>[</a:t>
            </a:r>
            <a:r>
              <a:rPr lang="da-DK" sz="2400" b="0" dirty="0">
                <a:solidFill>
                  <a:srgbClr val="FF8000"/>
                </a:solidFill>
              </a:rPr>
              <a:t>1</a:t>
            </a:r>
            <a:r>
              <a:rPr lang="da-DK" sz="2400" b="1" dirty="0">
                <a:solidFill>
                  <a:srgbClr val="000080"/>
                </a:solidFill>
              </a:rPr>
              <a:t>]</a:t>
            </a:r>
            <a:r>
              <a:rPr lang="da-DK" sz="2400" b="0" dirty="0">
                <a:solidFill>
                  <a:srgbClr val="000000"/>
                </a:solidFill>
              </a:rPr>
              <a:t>  </a:t>
            </a:r>
            <a:r>
              <a:rPr lang="da-DK" sz="2400" b="1" dirty="0">
                <a:solidFill>
                  <a:srgbClr val="0000FF"/>
                </a:solidFill>
              </a:rPr>
              <a:t>TRUE</a:t>
            </a:r>
            <a:r>
              <a:rPr lang="da-DK" sz="2400" b="0" dirty="0">
                <a:solidFill>
                  <a:srgbClr val="000000"/>
                </a:solidFill>
              </a:rPr>
              <a:t> </a:t>
            </a:r>
            <a:r>
              <a:rPr lang="da-DK" sz="2400" b="1" dirty="0">
                <a:solidFill>
                  <a:srgbClr val="0000FF"/>
                </a:solidFill>
              </a:rPr>
              <a:t>FALSE</a:t>
            </a:r>
            <a:r>
              <a:rPr lang="da-DK" sz="2400" b="0" dirty="0">
                <a:solidFill>
                  <a:srgbClr val="000000"/>
                </a:solidFill>
              </a:rPr>
              <a:t>  </a:t>
            </a:r>
            <a:r>
              <a:rPr lang="da-DK" sz="2400" b="1" dirty="0">
                <a:solidFill>
                  <a:srgbClr val="0000FF"/>
                </a:solidFill>
              </a:rPr>
              <a:t>TRUE</a:t>
            </a:r>
            <a:r>
              <a:rPr lang="da-DK" sz="2400" b="0" dirty="0">
                <a:solidFill>
                  <a:srgbClr val="000000"/>
                </a:solidFill>
              </a:rPr>
              <a:t>    </a:t>
            </a:r>
            <a:r>
              <a:rPr lang="da-DK" sz="2400" b="1" dirty="0">
                <a:solidFill>
                  <a:srgbClr val="0000FF"/>
                </a:solidFill>
              </a:rPr>
              <a:t>NA</a:t>
            </a:r>
            <a:r>
              <a:rPr lang="da-DK" sz="2400" b="0" dirty="0">
                <a:solidFill>
                  <a:srgbClr val="000000"/>
                </a:solidFill>
              </a:rPr>
              <a:t> </a:t>
            </a:r>
            <a:r>
              <a:rPr lang="da-DK" sz="2400" b="1" dirty="0">
                <a:solidFill>
                  <a:srgbClr val="0000FF"/>
                </a:solidFill>
              </a:rPr>
              <a:t>FALSE</a:t>
            </a:r>
            <a:r>
              <a:rPr lang="da-DK" sz="2400" b="0" dirty="0">
                <a:solidFill>
                  <a:srgbClr val="000000"/>
                </a:solidFill>
              </a:rPr>
              <a:t> </a:t>
            </a:r>
            <a:r>
              <a:rPr lang="da-DK" sz="2400" b="1" dirty="0">
                <a:solidFill>
                  <a:srgbClr val="0000FF"/>
                </a:solidFill>
              </a:rPr>
              <a:t>FALSE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6284709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Your turn!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Practice</a:t>
            </a:r>
          </a:p>
        </p:txBody>
      </p:sp>
      <p:sp>
        <p:nvSpPr>
          <p:cNvPr id="220" name="take the flights data and then…"/>
          <p:cNvSpPr txBox="1"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ym typeface="Gill Sans Light"/>
              </a:rPr>
              <a:t>Using the crimes data set and the CLSD variable:</a:t>
            </a:r>
          </a:p>
          <a:p>
            <a:endParaRPr lang="en-US" dirty="0">
              <a:sym typeface="Gill Sans Light"/>
            </a:endParaRPr>
          </a:p>
          <a:p>
            <a:pPr marL="581025" indent="-457200">
              <a:buFont typeface="+mj-lt"/>
              <a:buAutoNum type="arabicPeriod"/>
            </a:pPr>
            <a:r>
              <a:rPr lang="en-US" dirty="0"/>
              <a:t>How many records have “CLOSED” in the CLSD variable, meaning the case is closed?</a:t>
            </a:r>
          </a:p>
          <a:p>
            <a:pPr marL="581025" indent="-457200">
              <a:buFont typeface="+mj-lt"/>
              <a:buAutoNum type="arabicPeriod"/>
            </a:pPr>
            <a:r>
              <a:rPr lang="en-US" dirty="0">
                <a:sym typeface="Gill Sans Light"/>
              </a:rPr>
              <a:t>What is the proportion of records that are closed?</a:t>
            </a:r>
          </a:p>
        </p:txBody>
      </p:sp>
    </p:spTree>
    <p:extLst>
      <p:ext uri="{BB962C8B-B14F-4D97-AF65-F5344CB8AC3E}">
        <p14:creationId xmlns:p14="http://schemas.microsoft.com/office/powerpoint/2010/main" val="11569866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39146E0-3205-45FE-8B88-4476A39C3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BE57FF-C970-4BE2-846C-AF94A01AAC17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  mutate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closed_case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CLSD, </a:t>
            </a:r>
            <a:r>
              <a:rPr lang="en-US" sz="1800" b="0" dirty="0">
                <a:solidFill>
                  <a:srgbClr val="808080"/>
                </a:solidFill>
              </a:rPr>
              <a:t>"CLOSED"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summarize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num_closed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sum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closed_case</a:t>
            </a:r>
            <a:r>
              <a:rPr lang="en-US" sz="1800" b="0" dirty="0">
                <a:solidFill>
                  <a:srgbClr val="000000"/>
                </a:solidFill>
              </a:rPr>
              <a:t>, na.rm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</a:t>
            </a:r>
            <a:r>
              <a:rPr lang="en-US" sz="1800" b="0" dirty="0" err="1">
                <a:solidFill>
                  <a:srgbClr val="000000"/>
                </a:solidFill>
              </a:rPr>
              <a:t>pct_closed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mean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closed_case</a:t>
            </a:r>
            <a:r>
              <a:rPr lang="en-US" sz="1800" b="0" dirty="0">
                <a:solidFill>
                  <a:srgbClr val="000000"/>
                </a:solidFill>
              </a:rPr>
              <a:t>, na.rm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num_closed</a:t>
            </a:r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1800" b="1" dirty="0" err="1">
                <a:solidFill>
                  <a:schemeClr val="accent6">
                    <a:lumMod val="75000"/>
                  </a:schemeClr>
                </a:solidFill>
              </a:rPr>
              <a:t>pct_closed</a:t>
            </a:r>
            <a:endParaRPr lang="en-US" sz="1800" b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     </a:t>
            </a:r>
            <a:r>
              <a:rPr lang="en-US" sz="1800" b="0" dirty="0">
                <a:solidFill>
                  <a:srgbClr val="FF8000"/>
                </a:solidFill>
              </a:rPr>
              <a:t>10269</a:t>
            </a:r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FF8000"/>
                </a:solidFill>
              </a:rPr>
              <a:t>0.4854631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2590799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52D9B7-BDB6-4B00-9FEC-43F93E602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C655F-6034-4E73-8686-0201A7734C6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Regular expressions are sequences of characters that define a search pattern and become </a:t>
            </a:r>
            <a:r>
              <a:rPr lang="en-US" i="1" dirty="0"/>
              <a:t>very</a:t>
            </a:r>
            <a:r>
              <a:rPr lang="en-US" dirty="0"/>
              <a:t> complicated quickly   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stringr</a:t>
            </a:r>
            <a:r>
              <a:rPr lang="en-US" dirty="0"/>
              <a:t> package helps to avoid complicated regular expressions like:</a:t>
            </a:r>
          </a:p>
          <a:p>
            <a:r>
              <a:rPr lang="fr-FR" sz="2000" dirty="0">
                <a:solidFill>
                  <a:srgbClr val="0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"^([a-z0-9_\\.-]+)@([\\da-z\\.-]+)\\.([a-z\\.]{2,6})$"</a:t>
            </a:r>
          </a:p>
          <a:p>
            <a:endParaRPr lang="en-US" dirty="0"/>
          </a:p>
          <a:p>
            <a:r>
              <a:rPr lang="en-US" dirty="0"/>
              <a:t>However, there are still sometimes applications that call for complicated expressions.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stringr</a:t>
            </a:r>
            <a:r>
              <a:rPr lang="en-US" dirty="0"/>
              <a:t> lets you apply them, too.</a:t>
            </a:r>
          </a:p>
        </p:txBody>
      </p:sp>
    </p:spTree>
    <p:extLst>
      <p:ext uri="{BB962C8B-B14F-4D97-AF65-F5344CB8AC3E}">
        <p14:creationId xmlns:p14="http://schemas.microsoft.com/office/powerpoint/2010/main" val="11889247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easy regular Expressions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sz="2800" dirty="0" err="1">
                <a:solidFill>
                  <a:srgbClr val="00B050"/>
                </a:solidFill>
                <a:latin typeface="Consolas" panose="020B0609020204030204" pitchFamily="49" charset="0"/>
              </a:rPr>
              <a:t>abc</a:t>
            </a:r>
            <a:r>
              <a:rPr lang="en-US" sz="2800" dirty="0"/>
              <a:t> 		matches </a:t>
            </a:r>
            <a:r>
              <a:rPr lang="en-US" sz="2800" dirty="0" err="1"/>
              <a:t>abc</a:t>
            </a:r>
            <a:endParaRPr lang="en-US" sz="2800" dirty="0"/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.</a:t>
            </a:r>
            <a:r>
              <a:rPr lang="en-US" sz="2800" dirty="0"/>
              <a:t> 		matches any character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\\s</a:t>
            </a:r>
            <a:r>
              <a:rPr lang="en-US" sz="2800" dirty="0"/>
              <a:t> 		matches whitespace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\\d</a:t>
            </a:r>
            <a:r>
              <a:rPr lang="en-US" sz="2800" dirty="0"/>
              <a:t> 		matches any digit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B050"/>
                </a:solidFill>
                <a:latin typeface="Consolas" panose="020B0609020204030204" pitchFamily="49" charset="0"/>
              </a:rPr>
              <a:t>a|b</a:t>
            </a:r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)</a:t>
            </a:r>
            <a:r>
              <a:rPr lang="en-US" sz="2800" dirty="0"/>
              <a:t> 	matches a or b</a:t>
            </a:r>
          </a:p>
          <a:p>
            <a:r>
              <a:rPr lang="en-US" sz="2800" dirty="0">
                <a:solidFill>
                  <a:srgbClr val="00B050"/>
                </a:solidFill>
                <a:latin typeface="Consolas" panose="020B0609020204030204" pitchFamily="49" charset="0"/>
              </a:rPr>
              <a:t>\\</a:t>
            </a:r>
            <a:r>
              <a:rPr lang="en-US" sz="2800" dirty="0"/>
              <a:t> 		escapes special behavior (e.g., "\\." matches .)</a:t>
            </a:r>
          </a:p>
        </p:txBody>
      </p:sp>
    </p:spTree>
    <p:extLst>
      <p:ext uri="{BB962C8B-B14F-4D97-AF65-F5344CB8AC3E}">
        <p14:creationId xmlns:p14="http://schemas.microsoft.com/office/powerpoint/2010/main" val="152907683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58882F4-AB3C-40F5-B691-397856C93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at </a:t>
            </a:r>
            <a:r>
              <a:rPr lang="en-US" b="1" dirty="0"/>
              <a:t>beginning</a:t>
            </a:r>
            <a:r>
              <a:rPr lang="en-US" dirty="0"/>
              <a:t> or end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7E75AB3E-C3CE-457D-B246-2690633A602A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584443499"/>
              </p:ext>
            </p:extLst>
          </p:nvPr>
        </p:nvGraphicFramePr>
        <p:xfrm>
          <a:off x="787400" y="4203700"/>
          <a:ext cx="5308472" cy="1051560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2654236">
                  <a:extLst>
                    <a:ext uri="{9D8B030D-6E8A-4147-A177-3AD203B41FA5}">
                      <a16:colId xmlns:a16="http://schemas.microsoft.com/office/drawing/2014/main" val="1060245672"/>
                    </a:ext>
                  </a:extLst>
                </a:gridCol>
                <a:gridCol w="2654236">
                  <a:extLst>
                    <a:ext uri="{9D8B030D-6E8A-4147-A177-3AD203B41FA5}">
                      <a16:colId xmlns:a16="http://schemas.microsoft.com/office/drawing/2014/main" val="2388332997"/>
                    </a:ext>
                  </a:extLst>
                </a:gridCol>
              </a:tblGrid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Characters</a:t>
                      </a:r>
                      <a:endParaRPr lang="en-US" sz="2000" b="1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Description</a:t>
                      </a:r>
                      <a:endParaRPr lang="en-US" sz="2000" b="1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3668717020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^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 begins with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68375984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$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 ends with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404351755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9A0BAF9-A69F-4277-B6DC-952554EFFD4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 match pattern at beginning of string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8080"/>
                </a:solidFill>
              </a:rPr>
              <a:t>"^MT."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00FF"/>
                </a:solidFill>
              </a:rPr>
              <a:t>sort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8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SNA_NEIGHBORHOOD     n</a:t>
            </a:r>
          </a:p>
          <a:p>
            <a:r>
              <a:rPr lang="en-US" sz="1800" b="1" dirty="0">
                <a:solidFill>
                  <a:srgbClr val="000080"/>
                </a:solidFill>
              </a:rPr>
              <a:t>&lt;</a:t>
            </a:r>
            <a:r>
              <a:rPr lang="en-US" sz="1800" b="0" dirty="0" err="1">
                <a:solidFill>
                  <a:srgbClr val="000000"/>
                </a:solidFill>
              </a:rPr>
              <a:t>chr</a:t>
            </a:r>
            <a:r>
              <a:rPr lang="en-US" sz="1800" b="1" dirty="0">
                <a:solidFill>
                  <a:srgbClr val="000080"/>
                </a:solidFill>
              </a:rPr>
              <a:t>&gt;</a:t>
            </a:r>
            <a:r>
              <a:rPr lang="en-US" sz="1800" b="0" dirty="0">
                <a:solidFill>
                  <a:srgbClr val="000000"/>
                </a:solidFill>
              </a:rPr>
              <a:t>            	</a:t>
            </a:r>
            <a:r>
              <a:rPr lang="en-US" sz="1800" b="1" dirty="0">
                <a:solidFill>
                  <a:srgbClr val="000080"/>
                </a:solidFill>
              </a:rPr>
              <a:t>&lt;</a:t>
            </a:r>
            <a:r>
              <a:rPr lang="en-US" sz="1800" b="0" dirty="0">
                <a:solidFill>
                  <a:srgbClr val="000000"/>
                </a:solidFill>
              </a:rPr>
              <a:t>int</a:t>
            </a:r>
            <a:r>
              <a:rPr lang="en-US" sz="1800" b="1" dirty="0">
                <a:solidFill>
                  <a:srgbClr val="000080"/>
                </a:solidFill>
              </a:rPr>
              <a:t>&gt;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MT. AIRY           </a:t>
            </a:r>
            <a:r>
              <a:rPr lang="en-US" sz="1800" b="0" dirty="0">
                <a:solidFill>
                  <a:srgbClr val="FF8000"/>
                </a:solidFill>
              </a:rPr>
              <a:t>563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FF8000"/>
                </a:solidFill>
              </a:rPr>
              <a:t>2</a:t>
            </a:r>
            <a:r>
              <a:rPr lang="en-US" sz="1800" b="0" dirty="0">
                <a:solidFill>
                  <a:srgbClr val="000000"/>
                </a:solidFill>
              </a:rPr>
              <a:t> MT. AUBURN         </a:t>
            </a:r>
            <a:r>
              <a:rPr lang="en-US" sz="1800" b="0" dirty="0">
                <a:solidFill>
                  <a:srgbClr val="FF8000"/>
                </a:solidFill>
              </a:rPr>
              <a:t>419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26832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43F4-EF43-4B46-B82D-0552D4BD5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at beginning or </a:t>
            </a:r>
            <a:r>
              <a:rPr lang="en-US" b="1" dirty="0"/>
              <a:t>end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79869-7740-4B19-9632-BD95A9F2DD8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 match pattern at end of string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8080"/>
                </a:solidFill>
              </a:rPr>
              <a:t>"HEIGHTS$"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00FF"/>
                </a:solidFill>
              </a:rPr>
              <a:t>sort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	SNA_NEIGHBORHOOD   n</a:t>
            </a:r>
          </a:p>
          <a:p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 KENNEDY HEIGHTS </a:t>
            </a:r>
            <a:r>
              <a:rPr lang="en-US" sz="1800" b="0" dirty="0">
                <a:solidFill>
                  <a:srgbClr val="FF8000"/>
                </a:solidFill>
              </a:rPr>
              <a:t>182</a:t>
            </a:r>
            <a:endParaRPr lang="en-US" dirty="0"/>
          </a:p>
        </p:txBody>
      </p:sp>
      <p:graphicFrame>
        <p:nvGraphicFramePr>
          <p:cNvPr id="5" name="Content Placeholder 9">
            <a:extLst>
              <a:ext uri="{FF2B5EF4-FFF2-40B4-BE49-F238E27FC236}">
                <a16:creationId xmlns:a16="http://schemas.microsoft.com/office/drawing/2014/main" id="{9DC3726C-A111-40E1-BBA3-C02F27D938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000187"/>
              </p:ext>
            </p:extLst>
          </p:nvPr>
        </p:nvGraphicFramePr>
        <p:xfrm>
          <a:off x="787400" y="4203700"/>
          <a:ext cx="5308472" cy="1051560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2654236">
                  <a:extLst>
                    <a:ext uri="{9D8B030D-6E8A-4147-A177-3AD203B41FA5}">
                      <a16:colId xmlns:a16="http://schemas.microsoft.com/office/drawing/2014/main" val="1060245672"/>
                    </a:ext>
                  </a:extLst>
                </a:gridCol>
                <a:gridCol w="2654236">
                  <a:extLst>
                    <a:ext uri="{9D8B030D-6E8A-4147-A177-3AD203B41FA5}">
                      <a16:colId xmlns:a16="http://schemas.microsoft.com/office/drawing/2014/main" val="2388332997"/>
                    </a:ext>
                  </a:extLst>
                </a:gridCol>
              </a:tblGrid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Characters</a:t>
                      </a:r>
                      <a:endParaRPr lang="en-US" sz="2000" b="1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Description</a:t>
                      </a:r>
                      <a:endParaRPr lang="en-US" sz="2000" b="1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3668717020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^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 begins with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68375984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/>
                        <a:t>$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string ends with</a:t>
                      </a:r>
                      <a:endParaRPr lang="en-US" sz="2000" dirty="0">
                        <a:latin typeface="Lato Light" panose="020F0302020204030203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404351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576487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43F4-EF43-4B46-B82D-0552D4BD5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expressions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79869-7740-4B19-9632-BD95A9F2DD8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 check for multiple regular expressions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</a:t>
            </a:r>
            <a:r>
              <a:rPr lang="en-US" sz="1800" b="0" dirty="0">
                <a:solidFill>
                  <a:srgbClr val="808080"/>
                </a:solidFill>
              </a:rPr>
              <a:t>"^MT.|HEIGHTS"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00FF"/>
                </a:solidFill>
              </a:rPr>
              <a:t>sort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</a:p>
          <a:p>
            <a:endParaRPr lang="en-US" b="1" dirty="0">
              <a:solidFill>
                <a:srgbClr val="00008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</a:t>
            </a:r>
            <a:r>
              <a:rPr lang="en-US" sz="1800" b="0" dirty="0">
                <a:solidFill>
                  <a:srgbClr val="808080"/>
                </a:solidFill>
              </a:rPr>
              <a:t>"[^MT.]"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SNA_NEIGHBORHOOD, </a:t>
            </a:r>
            <a:r>
              <a:rPr lang="en-US" sz="1800" b="0" dirty="0">
                <a:solidFill>
                  <a:srgbClr val="8000FF"/>
                </a:solidFill>
              </a:rPr>
              <a:t>sort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30E5CFE-C6CD-455E-A526-97BB904487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585275"/>
              </p:ext>
            </p:extLst>
          </p:nvPr>
        </p:nvGraphicFramePr>
        <p:xfrm>
          <a:off x="555625" y="4434840"/>
          <a:ext cx="5294475" cy="1706880"/>
        </p:xfrm>
        <a:graphic>
          <a:graphicData uri="http://schemas.openxmlformats.org/drawingml/2006/table">
            <a:tbl>
              <a:tblPr firstRow="1" bandRow="1">
                <a:tableStyleId>{67B7B493-E510-4001-A6E9-E6975CE99842}</a:tableStyleId>
              </a:tblPr>
              <a:tblGrid>
                <a:gridCol w="1494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9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Characters</a:t>
                      </a:r>
                      <a:endParaRPr lang="en-US" sz="20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Description</a:t>
                      </a:r>
                      <a:endParaRPr lang="en-US" sz="20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|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string contains one</a:t>
                      </a:r>
                      <a:r>
                        <a:rPr lang="en-US" sz="2000" baseline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of these</a:t>
                      </a:r>
                      <a:endParaRPr lang="en-US" sz="20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[^</a:t>
                      </a:r>
                      <a:r>
                        <a:rPr lang="en-US" sz="2000" baseline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 ]</a:t>
                      </a:r>
                      <a:endParaRPr lang="en-US" sz="20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string</a:t>
                      </a:r>
                      <a:r>
                        <a:rPr lang="en-US" sz="2000" baseline="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 contains anything but these</a:t>
                      </a:r>
                      <a:endParaRPr lang="en-US" sz="20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[ a-b ]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String in range between a and b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3498350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8109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35369-EDD3-4D35-81F5-A402F974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 and assign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7016E-628C-4BE1-8EA6-CF6E81C7F36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2933700"/>
            <a:ext cx="10782300" cy="3647302"/>
          </a:xfrm>
        </p:spPr>
        <p:txBody>
          <a:bodyPr/>
          <a:lstStyle/>
          <a:p>
            <a:r>
              <a:rPr lang="en-US" dirty="0"/>
              <a:t>The assignment operator (the arrow) can be used at the beginning or end of a chain of commands</a:t>
            </a:r>
          </a:p>
          <a:p>
            <a:r>
              <a:rPr lang="en-US" dirty="0"/>
              <a:t>The latter option is more consistent with the ‘and then’ way of reading commands, i.e. ‘and then save the output in a new object’</a:t>
            </a:r>
            <a:endParaRPr lang="en-US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1FDD32-05B2-483C-ADC5-DD722F34879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7403" y="1066801"/>
            <a:ext cx="10782300" cy="1504949"/>
          </a:xfrm>
        </p:spPr>
        <p:txBody>
          <a:bodyPr/>
          <a:lstStyle/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new_data_frame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&lt;-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Function2</a:t>
            </a:r>
          </a:p>
          <a:p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Function1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804000"/>
                </a:solidFill>
                <a:latin typeface="Courier New" panose="02070309020205020404" pitchFamily="49" charset="0"/>
              </a:rPr>
              <a:t>%&gt;% 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Function2 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-&gt;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new_data_frame</a:t>
            </a:r>
            <a:r>
              <a:rPr lang="en-US" sz="2400" dirty="0">
                <a:solidFill>
                  <a:srgbClr val="0070C0"/>
                </a:solidFill>
                <a:latin typeface="Consolas" panose="020B0609020204030204" pitchFamily="49" charset="0"/>
              </a:rPr>
              <a:t>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2703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143F4-EF43-4B46-B82D-0552D4BD5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79869-7740-4B19-9632-BD95A9F2DD8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</a:t>
            </a:r>
            <a:r>
              <a:rPr lang="en-US" sz="1800" dirty="0">
                <a:solidFill>
                  <a:srgbClr val="8000FF"/>
                </a:solidFill>
              </a:rPr>
              <a:t>filter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str_detect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SUSPECT_AGE, </a:t>
            </a:r>
            <a:r>
              <a:rPr lang="en-US" sz="1800" b="0" dirty="0">
                <a:solidFill>
                  <a:srgbClr val="808080"/>
                </a:solidFill>
              </a:rPr>
              <a:t>"^[0-9]{2}"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SUSPECT_AGE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crime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count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SUSPECT_AGE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CDAE7C0-504F-428E-B2D0-E9193E79A0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476300"/>
              </p:ext>
            </p:extLst>
          </p:nvPr>
        </p:nvGraphicFramePr>
        <p:xfrm>
          <a:off x="914400" y="4200525"/>
          <a:ext cx="5294475" cy="2453640"/>
        </p:xfrm>
        <a:graphic>
          <a:graphicData uri="http://schemas.openxmlformats.org/drawingml/2006/table">
            <a:tbl>
              <a:tblPr firstRow="1" bandRow="1">
                <a:tableStyleId>{7CC19C0F-EF79-480A-A534-E00E63AAA292}</a:tableStyleId>
              </a:tblPr>
              <a:tblGrid>
                <a:gridCol w="14946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9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Characters</a:t>
                      </a:r>
                      <a:endParaRPr lang="en-US" sz="2000" b="1" dirty="0">
                        <a:latin typeface="Helvetica Neue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Description</a:t>
                      </a:r>
                      <a:endParaRPr lang="en-US" sz="2000" b="1" dirty="0">
                        <a:latin typeface="Helvetica Neue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a?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zero or one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a*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zero or more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a+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one or more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a{n}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exactly</a:t>
                      </a:r>
                      <a:r>
                        <a:rPr lang="en-US" sz="2000" baseline="0" dirty="0">
                          <a:latin typeface="Helvetica Neue"/>
                          <a:cs typeface="Helvetica" panose="020B0604020202020204" pitchFamily="34" charset="0"/>
                        </a:rPr>
                        <a:t> n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a{n,</a:t>
                      </a:r>
                      <a:r>
                        <a:rPr lang="en-US" sz="2000" baseline="0" dirty="0">
                          <a:latin typeface="Helvetica Neue"/>
                          <a:cs typeface="Helvetica" panose="020B0604020202020204" pitchFamily="34" charset="0"/>
                        </a:rPr>
                        <a:t> }</a:t>
                      </a:r>
                      <a:endParaRPr lang="en-US" sz="2000" dirty="0">
                        <a:latin typeface="Helvetica Neue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n or</a:t>
                      </a:r>
                      <a:r>
                        <a:rPr lang="en-US" sz="2000" baseline="0" dirty="0">
                          <a:latin typeface="Helvetica Neue"/>
                          <a:cs typeface="Helvetica" panose="020B0604020202020204" pitchFamily="34" charset="0"/>
                        </a:rPr>
                        <a:t> more</a:t>
                      </a:r>
                      <a:endParaRPr lang="en-US" sz="2000" dirty="0">
                        <a:latin typeface="Helvetica Neue"/>
                        <a:cs typeface="Helvetica" panose="020B0604020202020204" pitchFamily="34" charset="0"/>
                      </a:endParaRP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52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a{n, m}</a:t>
                      </a:r>
                    </a:p>
                  </a:txBody>
                  <a:tcPr marL="45720" marR="45720" marT="22860" marB="22860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Helvetica Neue"/>
                          <a:cs typeface="Helvetica" panose="020B0604020202020204" pitchFamily="34" charset="0"/>
                        </a:rPr>
                        <a:t>between n and m</a:t>
                      </a:r>
                    </a:p>
                  </a:txBody>
                  <a:tcPr marL="45720" marR="45720" marT="22860" marB="2286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30572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D98221-5ACA-4121-8018-E805629B0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patterns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str_sub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DD0379-E265-4BE6-8538-A2B56242260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-1" y="1066800"/>
            <a:ext cx="7418895" cy="538480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#first two characters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transmute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LOCATION,</a:t>
            </a:r>
          </a:p>
          <a:p>
            <a:r>
              <a:rPr lang="fr-FR" sz="1800" b="0" dirty="0">
                <a:solidFill>
                  <a:srgbClr val="000000"/>
                </a:solidFill>
              </a:rPr>
              <a:t>            </a:t>
            </a:r>
            <a:r>
              <a:rPr lang="fr-FR" sz="1800" b="0" dirty="0" err="1">
                <a:solidFill>
                  <a:srgbClr val="000000"/>
                </a:solidFill>
              </a:rPr>
              <a:t>location_code</a:t>
            </a:r>
            <a:r>
              <a:rPr lang="fr-FR" sz="1800" b="0" dirty="0">
                <a:solidFill>
                  <a:srgbClr val="000000"/>
                </a:solidFill>
              </a:rPr>
              <a:t> </a:t>
            </a:r>
            <a:r>
              <a:rPr lang="fr-FR" sz="1800" b="1" dirty="0">
                <a:solidFill>
                  <a:srgbClr val="000080"/>
                </a:solidFill>
              </a:rPr>
              <a:t>=</a:t>
            </a:r>
            <a:r>
              <a:rPr lang="fr-FR" sz="1800" b="0" dirty="0">
                <a:solidFill>
                  <a:srgbClr val="000000"/>
                </a:solidFill>
              </a:rPr>
              <a:t> </a:t>
            </a:r>
            <a:br>
              <a:rPr lang="fr-FR" sz="1800" b="0" dirty="0">
                <a:solidFill>
                  <a:srgbClr val="000000"/>
                </a:solidFill>
              </a:rPr>
            </a:br>
            <a:r>
              <a:rPr lang="fr-FR" sz="1800" b="0" dirty="0">
                <a:solidFill>
                  <a:srgbClr val="000000"/>
                </a:solidFill>
              </a:rPr>
              <a:t>		</a:t>
            </a:r>
            <a:r>
              <a:rPr lang="fr-FR" sz="1800" b="0" dirty="0" err="1">
                <a:solidFill>
                  <a:srgbClr val="000000"/>
                </a:solidFill>
              </a:rPr>
              <a:t>str_sub</a:t>
            </a:r>
            <a:r>
              <a:rPr lang="fr-FR" sz="1800" b="1" dirty="0">
                <a:solidFill>
                  <a:srgbClr val="000080"/>
                </a:solidFill>
              </a:rPr>
              <a:t>(</a:t>
            </a:r>
            <a:r>
              <a:rPr lang="fr-FR" sz="1800" b="0" dirty="0">
                <a:solidFill>
                  <a:srgbClr val="000000"/>
                </a:solidFill>
              </a:rPr>
              <a:t>string </a:t>
            </a:r>
            <a:r>
              <a:rPr lang="fr-FR" sz="1800" b="1" dirty="0">
                <a:solidFill>
                  <a:srgbClr val="000080"/>
                </a:solidFill>
              </a:rPr>
              <a:t>=</a:t>
            </a:r>
            <a:r>
              <a:rPr lang="fr-FR" sz="1800" b="0" dirty="0">
                <a:solidFill>
                  <a:srgbClr val="000000"/>
                </a:solidFill>
              </a:rPr>
              <a:t> LOCATION,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 </a:t>
            </a:r>
            <a:r>
              <a:rPr lang="en-US" sz="1800" b="0" dirty="0">
                <a:solidFill>
                  <a:srgbClr val="8000FF"/>
                </a:solidFill>
              </a:rPr>
              <a:t>start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       </a:t>
            </a:r>
            <a:r>
              <a:rPr lang="en-US" sz="1800" b="0" dirty="0">
                <a:solidFill>
                  <a:srgbClr val="8000FF"/>
                </a:solidFill>
              </a:rPr>
              <a:t>end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2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AA2E98-2F7E-483C-A587-6A57E5DE501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541443" y="1276349"/>
            <a:ext cx="4028258" cy="4848225"/>
          </a:xfrm>
        </p:spPr>
        <p:txBody>
          <a:bodyPr/>
          <a:lstStyle/>
          <a:p>
            <a:r>
              <a:rPr lang="en-US" dirty="0"/>
              <a:t>Extract character between </a:t>
            </a:r>
            <a:r>
              <a:rPr lang="en-US" dirty="0">
                <a:latin typeface="Consolas" panose="020B0609020204030204" pitchFamily="49" charset="0"/>
              </a:rPr>
              <a:t>start</a:t>
            </a:r>
            <a:r>
              <a:rPr lang="en-US" dirty="0"/>
              <a:t> and </a:t>
            </a:r>
            <a:r>
              <a:rPr lang="en-US" dirty="0">
                <a:latin typeface="Consolas" panose="020B0609020204030204" pitchFamily="49" charset="0"/>
              </a:rPr>
              <a:t>end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7E3BE7-DC4F-44C4-AA62-3ED0A97CECF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40500"/>
            <a:ext cx="234950" cy="23653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76047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D98221-5ACA-4121-8018-E805629B0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patterns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str_length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9DD0379-E265-4BE6-8538-A2B56242260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-1" y="1066800"/>
            <a:ext cx="7418895" cy="538480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#Check zip code length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crime </a:t>
            </a:r>
            <a:r>
              <a:rPr lang="en-US" sz="1800" dirty="0">
                <a:solidFill>
                  <a:srgbClr val="804000"/>
                </a:solidFill>
              </a:rPr>
              <a:t>%&gt;%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  transmute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ZIP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as.character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ZIP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</a:t>
            </a:r>
            <a:r>
              <a:rPr lang="en-US" sz="1800" b="0" dirty="0" err="1">
                <a:solidFill>
                  <a:srgbClr val="000000"/>
                </a:solidFill>
              </a:rPr>
              <a:t>num_digits_zip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str_length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ZIP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pull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num_digits_zip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00FF"/>
                </a:solidFill>
              </a:rPr>
              <a:t>table</a:t>
            </a:r>
          </a:p>
          <a:p>
            <a:endParaRPr lang="en-US" sz="1800" dirty="0">
              <a:solidFill>
                <a:srgbClr val="8000FF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.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  </a:t>
            </a:r>
            <a:r>
              <a:rPr lang="en-US" sz="1800" dirty="0">
                <a:solidFill>
                  <a:srgbClr val="FF8000"/>
                </a:solidFill>
              </a:rPr>
              <a:t>2</a:t>
            </a: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dirty="0">
                <a:solidFill>
                  <a:srgbClr val="FF8000"/>
                </a:solidFill>
              </a:rPr>
              <a:t>3</a:t>
            </a: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dirty="0">
                <a:solidFill>
                  <a:srgbClr val="FF8000"/>
                </a:solidFill>
              </a:rPr>
              <a:t>5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</a:rPr>
              <a:t>    </a:t>
            </a:r>
            <a:r>
              <a:rPr lang="en-US" sz="1800" dirty="0">
                <a:solidFill>
                  <a:srgbClr val="FF8000"/>
                </a:solidFill>
              </a:rPr>
              <a:t>3</a:t>
            </a:r>
            <a:r>
              <a:rPr lang="en-US" sz="1800" dirty="0">
                <a:solidFill>
                  <a:srgbClr val="000000"/>
                </a:solidFill>
              </a:rPr>
              <a:t>     </a:t>
            </a:r>
            <a:r>
              <a:rPr lang="en-US" sz="1800" dirty="0">
                <a:solidFill>
                  <a:srgbClr val="FF8000"/>
                </a:solidFill>
              </a:rPr>
              <a:t>1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FF8000"/>
                </a:solidFill>
              </a:rPr>
              <a:t>21141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DAA2E98-2F7E-483C-A587-6A57E5DE501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541443" y="1276349"/>
            <a:ext cx="4028258" cy="4848225"/>
          </a:xfrm>
        </p:spPr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-equivalent to </a:t>
            </a:r>
            <a:r>
              <a:rPr lang="en-US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nchar</a:t>
            </a:r>
            <a:r>
              <a:rPr lang="en-US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7E3BE7-DC4F-44C4-AA62-3ED0A97CECF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540500"/>
            <a:ext cx="234950" cy="236538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0847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FECE0C-E0CB-40AF-8195-DD8B1341A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Replacing patterns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str_replace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338C9-42F9-4920-B5FC-D5548F7F83A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-1" y="1066800"/>
            <a:ext cx="9464512" cy="538480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  <a:latin typeface="Courier New" panose="02070309020205020404" pitchFamily="49" charset="0"/>
              </a:rPr>
              <a:t># same vector with bad spelling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x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&lt;-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c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 err="1">
                <a:solidFill>
                  <a:srgbClr val="808080"/>
                </a:solidFill>
                <a:latin typeface="Courier New" panose="02070309020205020404" pitchFamily="49" charset="0"/>
              </a:rPr>
              <a:t>gren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"red"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"blue"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 err="1">
                <a:solidFill>
                  <a:srgbClr val="808080"/>
                </a:solidFill>
                <a:latin typeface="Courier New" panose="02070309020205020404" pitchFamily="49" charset="0"/>
              </a:rPr>
              <a:t>gren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 err="1">
                <a:solidFill>
                  <a:srgbClr val="808080"/>
                </a:solidFill>
                <a:latin typeface="Courier New" panose="02070309020205020404" pitchFamily="49" charset="0"/>
              </a:rPr>
              <a:t>grien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8000"/>
                </a:solidFill>
                <a:latin typeface="Courier New" panose="02070309020205020404" pitchFamily="49" charset="0"/>
              </a:rPr>
              <a:t># replace one pattern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str_replace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x,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pattern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 err="1">
                <a:solidFill>
                  <a:srgbClr val="808080"/>
                </a:solidFill>
                <a:latin typeface="Courier New" panose="02070309020205020404" pitchFamily="49" charset="0"/>
              </a:rPr>
              <a:t>gren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replacement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"red"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"blue"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r>
              <a:rPr lang="en-US" sz="1800" b="0" dirty="0" err="1">
                <a:solidFill>
                  <a:srgbClr val="808080"/>
                </a:solidFill>
                <a:latin typeface="Courier New" panose="02070309020205020404" pitchFamily="49" charset="0"/>
              </a:rPr>
              <a:t>grien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8000"/>
                </a:solidFill>
                <a:latin typeface="Courier New" panose="02070309020205020404" pitchFamily="49" charset="0"/>
              </a:rPr>
              <a:t># replace multiple patterns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str_replace_all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x,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en-US" sz="1800" b="0" dirty="0">
                <a:solidFill>
                  <a:srgbClr val="008000"/>
                </a:solidFill>
                <a:latin typeface="Courier New" panose="02070309020205020404" pitchFamily="49" charset="0"/>
              </a:rPr>
              <a:t>#old=new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nl-NL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  </a:t>
            </a:r>
            <a:r>
              <a:rPr lang="nl-NL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c</a:t>
            </a:r>
            <a:r>
              <a:rPr lang="nl-NL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nl-NL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"gren"</a:t>
            </a:r>
            <a:r>
              <a:rPr lang="nl-NL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nl-NL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nl-NL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nl-NL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"grien"</a:t>
            </a:r>
            <a:r>
              <a:rPr lang="nl-NL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nl-NL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nl-NL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endParaRPr lang="nl-NL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]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"red"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"blue"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"green"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90079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7449268-7B6B-4DEC-BC65-28F447F51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6C3AD4-58C1-4B9D-B063-8B8CE1E4ECA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Back to the cancer dataset again</a:t>
            </a:r>
          </a:p>
          <a:p>
            <a:r>
              <a:rPr lang="en-US" dirty="0"/>
              <a:t>The timepoint variable contained values like “Time1” and “Time2” … it would be convenient to extract only the numeric part (e.g., 1,2)</a:t>
            </a:r>
          </a:p>
          <a:p>
            <a:r>
              <a:rPr lang="en-US" dirty="0"/>
              <a:t>Use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str_extract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/>
              <a:t>to extract the timepoints (1,2,4,6) and add a ‘time’ variable to </a:t>
            </a:r>
            <a:r>
              <a:rPr lang="en-US" dirty="0" err="1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Cancer_long</a:t>
            </a:r>
            <a:r>
              <a:rPr lang="en-US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/>
              <a:t>containing only those numbers</a:t>
            </a:r>
          </a:p>
          <a:p>
            <a:r>
              <a:rPr lang="en-US" dirty="0"/>
              <a:t>Then redo the previous analysis. Make sure to group by time instead of timepoint</a:t>
            </a:r>
          </a:p>
        </p:txBody>
      </p:sp>
    </p:spTree>
    <p:extLst>
      <p:ext uri="{BB962C8B-B14F-4D97-AF65-F5344CB8AC3E}">
        <p14:creationId xmlns:p14="http://schemas.microsoft.com/office/powerpoint/2010/main" val="39163558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340C275-C8A6-408A-897A-75C557782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5581F3-6A74-4282-8AAA-F79F219598F1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#extract time numeric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Cancer_long</a:t>
            </a:r>
            <a:r>
              <a:rPr lang="en-US" sz="1800" b="1" dirty="0" err="1">
                <a:solidFill>
                  <a:srgbClr val="000080"/>
                </a:solidFill>
              </a:rPr>
              <a:t>$</a:t>
            </a:r>
            <a:r>
              <a:rPr lang="en-US" sz="1800" b="0" dirty="0" err="1">
                <a:solidFill>
                  <a:schemeClr val="accent1"/>
                </a:solidFill>
              </a:rPr>
              <a:t>time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1" dirty="0" err="1">
                <a:solidFill>
                  <a:srgbClr val="000080"/>
                </a:solidFill>
              </a:rPr>
              <a:t>$</a:t>
            </a:r>
            <a:r>
              <a:rPr lang="en-US" sz="1800" b="0" dirty="0" err="1">
                <a:solidFill>
                  <a:srgbClr val="000000"/>
                </a:solidFill>
              </a:rPr>
              <a:t>timepoint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str_extract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"[0-9]"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as.numeric</a:t>
            </a:r>
            <a:r>
              <a:rPr lang="en-US" sz="1800" b="1" dirty="0">
                <a:solidFill>
                  <a:srgbClr val="000080"/>
                </a:solidFill>
              </a:rPr>
              <a:t>()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#redo analysis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cancer_summary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group_by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Treatment,</a:t>
            </a:r>
            <a:r>
              <a:rPr lang="en-US" sz="1800" b="0" dirty="0" err="1">
                <a:solidFill>
                  <a:schemeClr val="accent1"/>
                </a:solidFill>
              </a:rPr>
              <a:t>time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summarise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00FF"/>
                </a:solidFill>
              </a:rPr>
              <a:t>mean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condition,na.rm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cancer_summary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pivot_wider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id_cols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,values_from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 err="1">
                <a:solidFill>
                  <a:srgbClr val="000000"/>
                </a:solidFill>
              </a:rPr>
              <a:t>condition,names_from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chemeClr val="accent1"/>
                </a:solidFill>
              </a:rPr>
              <a:t>time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1622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BBEE41-7813-4C39-A981-2FE2C5122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and regex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0AADF-2018-41FA-BBD6-AF56CA3A923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More about regex: </a:t>
            </a:r>
            <a:r>
              <a:rPr lang="en-US" dirty="0">
                <a:hlinkClick r:id="rId2"/>
              </a:rPr>
              <a:t>https://stringr.tidyverse.org/articles/regular-expressions.html</a:t>
            </a:r>
            <a:endParaRPr lang="en-US" dirty="0"/>
          </a:p>
          <a:p>
            <a:r>
              <a:rPr lang="en-US" dirty="0"/>
              <a:t>Use cheat sheets</a:t>
            </a:r>
          </a:p>
          <a:p>
            <a:r>
              <a:rPr lang="en-US" dirty="0"/>
              <a:t>Dealing with strings is difficult. Be patient. Using regex is even harder.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55213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888E135-A429-47F1-87EF-8DA56F2A6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and </a:t>
            </a:r>
            <a:r>
              <a:rPr lang="en-US" dirty="0" err="1">
                <a:latin typeface="Consolas" panose="020B0609020204030204" pitchFamily="49" charset="0"/>
              </a:rPr>
              <a:t>forcats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3D0DB1-8511-44AA-A768-677E9343CF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Oval 5">
            <a:hlinkClick r:id="rId2" action="ppaction://hlinksldjump"/>
            <a:extLst>
              <a:ext uri="{FF2B5EF4-FFF2-40B4-BE49-F238E27FC236}">
                <a16:creationId xmlns:a16="http://schemas.microsoft.com/office/drawing/2014/main" id="{F1E9FB39-EBEB-4BA6-8FE1-8B025C1BDB88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6389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E08239D-575F-40E9-AAA4-7238101B2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0F09AF-6AEB-4EC9-BCAE-20A19084E46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Factors are a useful data structure, particularly for modeling and visualizations, because they control the order of levels</a:t>
            </a:r>
          </a:p>
          <a:p>
            <a:r>
              <a:rPr lang="en-US" dirty="0"/>
              <a:t>Working with factors in Base R can be frustrating because of syntax inconsistencies and a handful of missing tools</a:t>
            </a:r>
          </a:p>
          <a:p>
            <a:r>
              <a:rPr lang="en-US" dirty="0"/>
              <a:t>The </a:t>
            </a:r>
            <a:r>
              <a:rPr lang="en-US" dirty="0" err="1"/>
              <a:t>forcats</a:t>
            </a:r>
            <a:r>
              <a:rPr lang="en-US" dirty="0"/>
              <a:t> package allows you to modify factors with minimal pain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78365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B1FA73-AE03-48E6-9E23-6959939A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Consolas" panose="020B0609020204030204" pitchFamily="49" charset="0"/>
              </a:rPr>
              <a:t>forcats</a:t>
            </a:r>
            <a:r>
              <a:rPr lang="en-US" dirty="0"/>
              <a:t> functions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8C667-607F-4859-AF13-194930F4FA0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2921000" cy="5384800"/>
          </a:xfrm>
        </p:spPr>
        <p:txBody>
          <a:bodyPr/>
          <a:lstStyle/>
          <a:p>
            <a:pPr>
              <a:spcBef>
                <a:spcPts val="1200"/>
              </a:spcBef>
            </a:pPr>
            <a:endParaRPr lang="en-US" sz="2400" dirty="0"/>
          </a:p>
          <a:p>
            <a:pPr>
              <a:spcBef>
                <a:spcPts val="1200"/>
              </a:spcBef>
            </a:pP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>
                <a:solidFill>
                  <a:schemeClr val="accent1"/>
                </a:solidFill>
              </a:rPr>
              <a:t>fct_</a:t>
            </a:r>
            <a:r>
              <a:rPr lang="en-US" sz="2400" dirty="0"/>
              <a:t>relevel()</a:t>
            </a:r>
          </a:p>
          <a:p>
            <a:pPr>
              <a:spcBef>
                <a:spcPts val="1200"/>
              </a:spcBef>
            </a:pPr>
            <a:r>
              <a:rPr lang="en-US" sz="2400" dirty="0" err="1">
                <a:solidFill>
                  <a:schemeClr val="accent1"/>
                </a:solidFill>
              </a:rPr>
              <a:t>fct_</a:t>
            </a:r>
            <a:r>
              <a:rPr lang="en-US" sz="2400" dirty="0" err="1"/>
              <a:t>recode</a:t>
            </a:r>
            <a:r>
              <a:rPr lang="en-US" sz="2400" dirty="0"/>
              <a:t>()</a:t>
            </a:r>
          </a:p>
          <a:p>
            <a:pPr>
              <a:spcBef>
                <a:spcPts val="1200"/>
              </a:spcBef>
            </a:pPr>
            <a:r>
              <a:rPr lang="en-US" sz="2400" dirty="0" err="1">
                <a:solidFill>
                  <a:schemeClr val="accent1"/>
                </a:solidFill>
              </a:rPr>
              <a:t>fct_</a:t>
            </a:r>
            <a:r>
              <a:rPr lang="en-US" sz="2400" dirty="0" err="1"/>
              <a:t>collapse</a:t>
            </a:r>
            <a:r>
              <a:rPr lang="en-US" sz="2400" dirty="0"/>
              <a:t>()</a:t>
            </a:r>
          </a:p>
          <a:p>
            <a:pPr>
              <a:spcBef>
                <a:spcPts val="1200"/>
              </a:spcBef>
            </a:pPr>
            <a:r>
              <a:rPr lang="en-US" sz="2400" dirty="0" err="1">
                <a:solidFill>
                  <a:schemeClr val="accent1"/>
                </a:solidFill>
              </a:rPr>
              <a:t>fct_</a:t>
            </a:r>
            <a:r>
              <a:rPr lang="en-US" sz="2400" dirty="0" err="1"/>
              <a:t>unique</a:t>
            </a:r>
            <a:r>
              <a:rPr lang="en-US" sz="2400" dirty="0"/>
              <a:t>()</a:t>
            </a:r>
          </a:p>
          <a:p>
            <a:pPr>
              <a:spcBef>
                <a:spcPts val="1200"/>
              </a:spcBef>
            </a:pPr>
            <a:endParaRPr lang="en-US" sz="2400" dirty="0"/>
          </a:p>
          <a:p>
            <a:pPr>
              <a:spcBef>
                <a:spcPts val="1200"/>
              </a:spcBef>
            </a:pPr>
            <a:endParaRPr lang="en-US" sz="2400" dirty="0"/>
          </a:p>
          <a:p>
            <a:pPr>
              <a:spcBef>
                <a:spcPts val="1200"/>
              </a:spcBef>
            </a:pPr>
            <a:endParaRPr lang="en-US" sz="24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681ED-21F7-4411-9377-1B903040ECD9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921000" y="1066801"/>
            <a:ext cx="8648701" cy="5057774"/>
          </a:xfrm>
        </p:spPr>
        <p:txBody>
          <a:bodyPr/>
          <a:lstStyle/>
          <a:p>
            <a:r>
              <a:rPr lang="en-US" dirty="0"/>
              <a:t>All </a:t>
            </a:r>
            <a:r>
              <a:rPr lang="en-US" dirty="0" err="1">
                <a:latin typeface="Consolas" panose="020B0609020204030204" pitchFamily="49" charset="0"/>
              </a:rPr>
              <a:t>forcats</a:t>
            </a:r>
            <a:r>
              <a:rPr lang="en-US" dirty="0"/>
              <a:t> functions start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fct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_</a:t>
            </a:r>
          </a:p>
          <a:p>
            <a:endParaRPr lang="en-US" dirty="0"/>
          </a:p>
          <a:p>
            <a:r>
              <a:rPr lang="en-US" dirty="0"/>
              <a:t>Reorder levels</a:t>
            </a:r>
          </a:p>
          <a:p>
            <a:r>
              <a:rPr lang="en-US" dirty="0"/>
              <a:t>Recode levels</a:t>
            </a:r>
          </a:p>
          <a:p>
            <a:r>
              <a:rPr lang="en-US" dirty="0"/>
              <a:t>Collapse levels</a:t>
            </a:r>
          </a:p>
          <a:p>
            <a:r>
              <a:rPr lang="en-US" dirty="0"/>
              <a:t>Unique values in order of levels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9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DB1F4-1751-4F8D-A12A-C5D35B0F6D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 beyond </a:t>
            </a:r>
            <a:r>
              <a:rPr lang="en-US" dirty="0" err="1"/>
              <a:t>tidyverse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93214-8902-4495-B67D-DAB5EFE6718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7403" y="4388500"/>
            <a:ext cx="10782300" cy="2192501"/>
          </a:xfrm>
        </p:spPr>
        <p:txBody>
          <a:bodyPr/>
          <a:lstStyle/>
          <a:p>
            <a:r>
              <a:rPr lang="en-US" dirty="0" err="1"/>
              <a:t>Tidyverse</a:t>
            </a:r>
            <a:r>
              <a:rPr lang="en-US" dirty="0"/>
              <a:t> functions that take </a:t>
            </a:r>
            <a:r>
              <a:rPr lang="en-US" sz="2400" dirty="0" err="1">
                <a:solidFill>
                  <a:schemeClr val="accent1"/>
                </a:solidFill>
                <a:latin typeface="Consolas" panose="020B0609020204030204" pitchFamily="49" charset="0"/>
              </a:rPr>
              <a:t>data.frame</a:t>
            </a:r>
            <a:r>
              <a:rPr lang="en-US" sz="24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dirty="0"/>
              <a:t>as input and output work best with the pipe; however, the pipe is not limited to those applications</a:t>
            </a:r>
          </a:p>
          <a:p>
            <a:r>
              <a:rPr lang="en-US" dirty="0"/>
              <a:t>Using the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en-US" dirty="0"/>
              <a:t> We can control which argument is ‘flange-mounted’ to the pipe</a:t>
            </a:r>
          </a:p>
          <a:p>
            <a:r>
              <a:rPr lang="en-US" dirty="0"/>
              <a:t>Using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``</a:t>
            </a:r>
            <a:r>
              <a:rPr lang="en-US" dirty="0"/>
              <a:t> we can apply functions like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en-US" dirty="0"/>
              <a:t> or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[[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ADDB95-F5B9-470E-B5DE-9C97DC81339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1"/>
            <a:ext cx="12192000" cy="3169298"/>
          </a:xfrm>
        </p:spPr>
        <p:txBody>
          <a:bodyPr/>
          <a:lstStyle/>
          <a:p>
            <a:r>
              <a:rPr lang="en-US" sz="1600" dirty="0">
                <a:solidFill>
                  <a:srgbClr val="008000"/>
                </a:solidFill>
              </a:rPr>
              <a:t>#standard way of fitting linear regression and extracting coefficients</a:t>
            </a:r>
            <a:endParaRPr lang="en-US" sz="1600" dirty="0">
              <a:solidFill>
                <a:srgbClr val="000000"/>
              </a:solidFill>
            </a:endParaRPr>
          </a:p>
          <a:p>
            <a:r>
              <a:rPr lang="en-US" sz="1600" dirty="0" err="1">
                <a:solidFill>
                  <a:srgbClr val="000000"/>
                </a:solidFill>
              </a:rPr>
              <a:t>lmfit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b="1" dirty="0">
                <a:solidFill>
                  <a:srgbClr val="000080"/>
                </a:solidFill>
              </a:rPr>
              <a:t>&lt;-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8000FF"/>
                </a:solidFill>
              </a:rPr>
              <a:t>lm</a:t>
            </a:r>
            <a:r>
              <a:rPr lang="en-US" sz="1600" b="1" dirty="0">
                <a:solidFill>
                  <a:srgbClr val="000080"/>
                </a:solidFill>
              </a:rPr>
              <a:t>(</a:t>
            </a:r>
            <a:r>
              <a:rPr lang="en-US" sz="1600" b="0" dirty="0" err="1">
                <a:solidFill>
                  <a:srgbClr val="000000"/>
                </a:solidFill>
              </a:rPr>
              <a:t>mpg</a:t>
            </a:r>
            <a:r>
              <a:rPr lang="en-US" sz="1600" b="1" dirty="0" err="1">
                <a:solidFill>
                  <a:srgbClr val="000080"/>
                </a:solidFill>
              </a:rPr>
              <a:t>~</a:t>
            </a:r>
            <a:r>
              <a:rPr lang="en-US" sz="1600" b="0" dirty="0" err="1">
                <a:solidFill>
                  <a:srgbClr val="000000"/>
                </a:solidFill>
              </a:rPr>
              <a:t>.,</a:t>
            </a:r>
            <a:r>
              <a:rPr lang="en-US" sz="1600" b="0" dirty="0" err="1">
                <a:solidFill>
                  <a:srgbClr val="8000FF"/>
                </a:solidFill>
              </a:rPr>
              <a:t>data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1" dirty="0">
                <a:solidFill>
                  <a:srgbClr val="000080"/>
                </a:solidFill>
              </a:rPr>
              <a:t>=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000000"/>
                </a:solidFill>
              </a:rPr>
              <a:t>mtcars</a:t>
            </a:r>
            <a:r>
              <a:rPr lang="en-US" sz="1600" b="1" dirty="0">
                <a:solidFill>
                  <a:srgbClr val="000080"/>
                </a:solidFill>
              </a:rPr>
              <a:t>)</a:t>
            </a:r>
          </a:p>
          <a:p>
            <a:r>
              <a:rPr lang="en-US" sz="1600" b="0" dirty="0" err="1">
                <a:solidFill>
                  <a:srgbClr val="000000"/>
                </a:solidFill>
              </a:rPr>
              <a:t>lmfit</a:t>
            </a:r>
            <a:r>
              <a:rPr lang="en-US" sz="1600" b="1" dirty="0">
                <a:solidFill>
                  <a:srgbClr val="000080"/>
                </a:solidFill>
              </a:rPr>
              <a:t>[[</a:t>
            </a:r>
            <a:r>
              <a:rPr lang="en-US" sz="1600" b="0" dirty="0">
                <a:solidFill>
                  <a:srgbClr val="808080"/>
                </a:solidFill>
              </a:rPr>
              <a:t>"coefficients"</a:t>
            </a:r>
            <a:r>
              <a:rPr lang="en-US" sz="1600" b="1" dirty="0">
                <a:solidFill>
                  <a:srgbClr val="000080"/>
                </a:solidFill>
              </a:rPr>
              <a:t>]]</a:t>
            </a:r>
            <a:endParaRPr lang="en-US" sz="1600" b="0" dirty="0">
              <a:solidFill>
                <a:srgbClr val="000000"/>
              </a:solidFill>
            </a:endParaRPr>
          </a:p>
          <a:p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>
                <a:solidFill>
                  <a:srgbClr val="008000"/>
                </a:solidFill>
              </a:rPr>
              <a:t>#pipe, does not work</a:t>
            </a:r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 err="1">
                <a:solidFill>
                  <a:srgbClr val="000000"/>
                </a:solidFill>
              </a:rPr>
              <a:t>lmfit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1" dirty="0">
                <a:solidFill>
                  <a:srgbClr val="000080"/>
                </a:solidFill>
              </a:rPr>
              <a:t>&lt;-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000000"/>
                </a:solidFill>
              </a:rPr>
              <a:t>mtcars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>
                <a:solidFill>
                  <a:srgbClr val="804000"/>
                </a:solidFill>
              </a:rPr>
              <a:t>%&gt;%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8000FF"/>
                </a:solidFill>
              </a:rPr>
              <a:t>lm</a:t>
            </a:r>
            <a:r>
              <a:rPr lang="en-US" sz="1600" b="1" dirty="0">
                <a:solidFill>
                  <a:srgbClr val="000080"/>
                </a:solidFill>
              </a:rPr>
              <a:t>(</a:t>
            </a:r>
            <a:r>
              <a:rPr lang="en-US" sz="1600" b="0" dirty="0">
                <a:solidFill>
                  <a:srgbClr val="000000"/>
                </a:solidFill>
              </a:rPr>
              <a:t>mpg</a:t>
            </a:r>
            <a:r>
              <a:rPr lang="en-US" sz="1600" b="1" dirty="0">
                <a:solidFill>
                  <a:srgbClr val="000080"/>
                </a:solidFill>
              </a:rPr>
              <a:t>~</a:t>
            </a:r>
            <a:r>
              <a:rPr lang="en-US" sz="1600" b="0" dirty="0">
                <a:solidFill>
                  <a:srgbClr val="000000"/>
                </a:solidFill>
              </a:rPr>
              <a:t>.</a:t>
            </a:r>
            <a:r>
              <a:rPr lang="en-US" sz="1600" b="1" dirty="0">
                <a:solidFill>
                  <a:srgbClr val="000080"/>
                </a:solidFill>
              </a:rPr>
              <a:t>)</a:t>
            </a:r>
            <a:endParaRPr lang="en-US" sz="1600" b="0" dirty="0">
              <a:solidFill>
                <a:srgbClr val="000000"/>
              </a:solidFill>
            </a:endParaRPr>
          </a:p>
          <a:p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>
                <a:solidFill>
                  <a:srgbClr val="008000"/>
                </a:solidFill>
              </a:rPr>
              <a:t>#pipe, works</a:t>
            </a:r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 err="1">
                <a:solidFill>
                  <a:srgbClr val="000000"/>
                </a:solidFill>
              </a:rPr>
              <a:t>lmfit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1" dirty="0">
                <a:solidFill>
                  <a:srgbClr val="000080"/>
                </a:solidFill>
              </a:rPr>
              <a:t>&lt;-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000000"/>
                </a:solidFill>
              </a:rPr>
              <a:t>mtcars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>
                <a:solidFill>
                  <a:srgbClr val="804000"/>
                </a:solidFill>
              </a:rPr>
              <a:t>%&gt;%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 err="1">
                <a:solidFill>
                  <a:srgbClr val="8000FF"/>
                </a:solidFill>
              </a:rPr>
              <a:t>lm</a:t>
            </a:r>
            <a:r>
              <a:rPr lang="en-US" sz="1600" b="1" dirty="0">
                <a:solidFill>
                  <a:srgbClr val="000080"/>
                </a:solidFill>
              </a:rPr>
              <a:t>(</a:t>
            </a:r>
            <a:r>
              <a:rPr lang="en-US" sz="1600" b="0" dirty="0" err="1">
                <a:solidFill>
                  <a:srgbClr val="000000"/>
                </a:solidFill>
              </a:rPr>
              <a:t>mpg</a:t>
            </a:r>
            <a:r>
              <a:rPr lang="en-US" sz="1600" b="1" dirty="0" err="1">
                <a:solidFill>
                  <a:srgbClr val="000080"/>
                </a:solidFill>
              </a:rPr>
              <a:t>~</a:t>
            </a:r>
            <a:r>
              <a:rPr lang="en-US" sz="1600" b="0" dirty="0" err="1">
                <a:solidFill>
                  <a:srgbClr val="000000"/>
                </a:solidFill>
              </a:rPr>
              <a:t>.,</a:t>
            </a:r>
            <a:r>
              <a:rPr lang="en-US" sz="1600" b="0" dirty="0" err="1">
                <a:solidFill>
                  <a:srgbClr val="8000FF"/>
                </a:solidFill>
              </a:rPr>
              <a:t>data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1" dirty="0">
                <a:solidFill>
                  <a:srgbClr val="000080"/>
                </a:solidFill>
              </a:rPr>
              <a:t>=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>
                <a:solidFill>
                  <a:schemeClr val="accent1"/>
                </a:solidFill>
              </a:rPr>
              <a:t>.</a:t>
            </a:r>
            <a:r>
              <a:rPr lang="en-US" sz="1600" b="1" dirty="0">
                <a:solidFill>
                  <a:srgbClr val="000080"/>
                </a:solidFill>
              </a:rPr>
              <a:t>)</a:t>
            </a:r>
            <a:endParaRPr lang="en-US" sz="1600" b="0" dirty="0">
              <a:solidFill>
                <a:srgbClr val="000000"/>
              </a:solidFill>
            </a:endParaRPr>
          </a:p>
          <a:p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>
                <a:solidFill>
                  <a:srgbClr val="008000"/>
                </a:solidFill>
              </a:rPr>
              <a:t>#coefficients</a:t>
            </a:r>
            <a:endParaRPr lang="en-US" sz="1600" b="0" dirty="0">
              <a:solidFill>
                <a:srgbClr val="000000"/>
              </a:solidFill>
            </a:endParaRPr>
          </a:p>
          <a:p>
            <a:r>
              <a:rPr lang="en-US" sz="1600" b="0" dirty="0" err="1">
                <a:solidFill>
                  <a:srgbClr val="000000"/>
                </a:solidFill>
              </a:rPr>
              <a:t>lmfit</a:t>
            </a:r>
            <a:r>
              <a:rPr lang="en-US" sz="1600" b="0" dirty="0">
                <a:solidFill>
                  <a:srgbClr val="000000"/>
                </a:solidFill>
              </a:rPr>
              <a:t> </a:t>
            </a:r>
            <a:r>
              <a:rPr lang="en-US" sz="1600" b="0" dirty="0">
                <a:solidFill>
                  <a:srgbClr val="804000"/>
                </a:solidFill>
              </a:rPr>
              <a:t>%&gt;%</a:t>
            </a:r>
            <a:r>
              <a:rPr lang="en-US" sz="1600" b="0" dirty="0">
                <a:solidFill>
                  <a:srgbClr val="000000"/>
                </a:solidFill>
              </a:rPr>
              <a:t> `</a:t>
            </a:r>
            <a:r>
              <a:rPr lang="en-US" sz="1600" b="1" dirty="0">
                <a:solidFill>
                  <a:srgbClr val="000080"/>
                </a:solidFill>
              </a:rPr>
              <a:t>[[</a:t>
            </a:r>
            <a:r>
              <a:rPr lang="en-US" sz="1600" b="0" dirty="0">
                <a:solidFill>
                  <a:srgbClr val="000000"/>
                </a:solidFill>
              </a:rPr>
              <a:t>`</a:t>
            </a:r>
            <a:r>
              <a:rPr lang="en-US" sz="1600" b="1" dirty="0">
                <a:solidFill>
                  <a:srgbClr val="000080"/>
                </a:solidFill>
              </a:rPr>
              <a:t>(</a:t>
            </a:r>
            <a:r>
              <a:rPr lang="en-US" sz="1600" b="0" dirty="0">
                <a:solidFill>
                  <a:srgbClr val="808080"/>
                </a:solidFill>
              </a:rPr>
              <a:t>'coefficients'</a:t>
            </a:r>
            <a:r>
              <a:rPr lang="en-US" sz="1600" b="1" dirty="0">
                <a:solidFill>
                  <a:srgbClr val="000080"/>
                </a:solidFill>
              </a:rPr>
              <a:t>)</a:t>
            </a:r>
            <a:endParaRPr lang="en-US" sz="1600" b="0" dirty="0">
              <a:solidFill>
                <a:srgbClr val="000000"/>
              </a:solidFill>
            </a:endParaRPr>
          </a:p>
          <a:p>
            <a:endParaRPr lang="en-US" sz="1600" dirty="0"/>
          </a:p>
        </p:txBody>
      </p:sp>
      <p:pic>
        <p:nvPicPr>
          <p:cNvPr id="6" name="Picture 5" descr="A hand holding a toy&#10;&#10;Description automatically generated">
            <a:extLst>
              <a:ext uri="{FF2B5EF4-FFF2-40B4-BE49-F238E27FC236}">
                <a16:creationId xmlns:a16="http://schemas.microsoft.com/office/drawing/2014/main" id="{8222A6E2-1C3B-4192-8975-768562CC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7600" y="5143500"/>
            <a:ext cx="828200" cy="1589902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9511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884B2-1718-480E-8A5F-A9FF70929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R stores factor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9F9E2-B211-4671-A38D-AA27900481B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-1" y="1066800"/>
            <a:ext cx="7172325" cy="5384800"/>
          </a:xfrm>
        </p:spPr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#minimal example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0000"/>
                </a:solidFill>
              </a:rPr>
              <a:t>eyes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factor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x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"blue"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"green"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"green"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            </a:t>
            </a:r>
            <a:r>
              <a:rPr lang="en-US" sz="1800" b="0" dirty="0">
                <a:solidFill>
                  <a:srgbClr val="8000FF"/>
                </a:solidFill>
              </a:rPr>
              <a:t>levels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"blue"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"red"</a:t>
            </a:r>
            <a:r>
              <a:rPr lang="en-US" sz="1800" b="0" dirty="0">
                <a:solidFill>
                  <a:srgbClr val="000000"/>
                </a:solidFill>
              </a:rPr>
              <a:t>, </a:t>
            </a:r>
            <a:r>
              <a:rPr lang="en-US" sz="1800" b="0" dirty="0">
                <a:solidFill>
                  <a:srgbClr val="808080"/>
                </a:solidFill>
              </a:rPr>
              <a:t>"green"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dirty="0">
                <a:solidFill>
                  <a:srgbClr val="008000"/>
                </a:solidFill>
              </a:rPr>
              <a:t>#look inside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8000FF"/>
                </a:solidFill>
              </a:rPr>
              <a:t>unclass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eyes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FF8000"/>
                </a:solidFill>
              </a:rPr>
              <a:t>3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8000FF"/>
                </a:solidFill>
              </a:rPr>
              <a:t>attr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  <a:r>
              <a:rPr lang="en-US" sz="1800" b="0" dirty="0">
                <a:solidFill>
                  <a:srgbClr val="808080"/>
                </a:solidFill>
              </a:rPr>
              <a:t>"levels"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1" dirty="0">
                <a:solidFill>
                  <a:srgbClr val="000080"/>
                </a:solidFill>
              </a:rPr>
              <a:t>[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1" dirty="0">
                <a:solidFill>
                  <a:srgbClr val="000080"/>
                </a:solidFill>
              </a:rPr>
              <a:t>]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8080"/>
                </a:solidFill>
              </a:rPr>
              <a:t>"blue"</a:t>
            </a:r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>
                <a:solidFill>
                  <a:srgbClr val="808080"/>
                </a:solidFill>
              </a:rPr>
              <a:t>"red"</a:t>
            </a:r>
            <a:r>
              <a:rPr lang="en-US" sz="1800" b="0" dirty="0">
                <a:solidFill>
                  <a:srgbClr val="000000"/>
                </a:solidFill>
              </a:rPr>
              <a:t>   </a:t>
            </a:r>
            <a:r>
              <a:rPr lang="en-US" sz="1800" b="0" dirty="0">
                <a:solidFill>
                  <a:srgbClr val="808080"/>
                </a:solidFill>
              </a:rPr>
              <a:t>"green"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56F953-189C-4AD0-A2C1-1900E6D119D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267575" y="1276349"/>
            <a:ext cx="4302126" cy="4848225"/>
          </a:xfrm>
        </p:spPr>
        <p:txBody>
          <a:bodyPr/>
          <a:lstStyle/>
          <a:p>
            <a:r>
              <a:rPr lang="en-US" dirty="0"/>
              <a:t>R stores factors as integers, with a lookup in an attribute called ‘levels</a:t>
            </a:r>
          </a:p>
        </p:txBody>
      </p:sp>
    </p:spTree>
    <p:extLst>
      <p:ext uri="{BB962C8B-B14F-4D97-AF65-F5344CB8AC3E}">
        <p14:creationId xmlns:p14="http://schemas.microsoft.com/office/powerpoint/2010/main" val="272095693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5BDDDD-AFC1-422D-A1AD-2D2AB596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Taking control of the order of factor levels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2036F-4907-4A6F-B93D-32CB3B00FE8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6581775" cy="5384800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#example data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err="1">
                <a:solidFill>
                  <a:srgbClr val="000000"/>
                </a:solidFill>
              </a:rPr>
              <a:t>set.seed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FF8000"/>
                </a:solidFill>
              </a:rPr>
              <a:t>665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ordinal_example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&lt;- </a:t>
            </a:r>
            <a:r>
              <a:rPr lang="en-US" b="0" dirty="0">
                <a:solidFill>
                  <a:srgbClr val="8000FF"/>
                </a:solidFill>
              </a:rPr>
              <a:t>c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"younger than 18"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>
                <a:solidFill>
                  <a:srgbClr val="808080"/>
                </a:solidFill>
              </a:rPr>
              <a:t>"19-30"</a:t>
            </a:r>
            <a:r>
              <a:rPr lang="en-US" b="0" dirty="0">
                <a:solidFill>
                  <a:srgbClr val="000000"/>
                </a:solidFill>
              </a:rPr>
              <a:t>, 			</a:t>
            </a:r>
            <a:r>
              <a:rPr lang="en-US" b="0" dirty="0">
                <a:solidFill>
                  <a:srgbClr val="808080"/>
                </a:solidFill>
              </a:rPr>
              <a:t>"31 or older"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0" dirty="0">
                <a:solidFill>
                  <a:srgbClr val="8000FF"/>
                </a:solidFill>
              </a:rPr>
              <a:t>sample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000000"/>
                </a:solidFill>
              </a:rPr>
              <a:t>size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FF8000"/>
                </a:solidFill>
              </a:rPr>
              <a:t>100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>
                <a:solidFill>
                  <a:srgbClr val="8000FF"/>
                </a:solidFill>
              </a:rPr>
              <a:t>replace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000080"/>
                </a:solidFill>
              </a:rPr>
              <a:t>=</a:t>
            </a:r>
            <a:r>
              <a:rPr lang="en-US" b="0" dirty="0">
                <a:solidFill>
                  <a:srgbClr val="000000"/>
                </a:solidFill>
              </a:rPr>
              <a:t> T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#undesirable order of levels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ordinal_example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0" dirty="0">
                <a:solidFill>
                  <a:srgbClr val="8000FF"/>
                </a:solidFill>
              </a:rPr>
              <a:t>factor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0" dirty="0">
                <a:solidFill>
                  <a:srgbClr val="8000FF"/>
                </a:solidFill>
              </a:rPr>
              <a:t>table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0000"/>
                </a:solidFill>
              </a:rPr>
              <a:t>.</a:t>
            </a:r>
          </a:p>
          <a:p>
            <a:r>
              <a:rPr lang="en-US" b="0" dirty="0">
                <a:solidFill>
                  <a:srgbClr val="000000"/>
                </a:solidFill>
              </a:rPr>
              <a:t>younger than 18           19-30     31 or older </a:t>
            </a:r>
          </a:p>
          <a:p>
            <a:r>
              <a:rPr lang="en-US" b="0" dirty="0">
                <a:solidFill>
                  <a:srgbClr val="000000"/>
                </a:solidFill>
              </a:rPr>
              <a:t>             42              27              31 </a:t>
            </a: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#explicitly stating correct order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ordinal_example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0" dirty="0">
                <a:solidFill>
                  <a:srgbClr val="8000FF"/>
                </a:solidFill>
              </a:rPr>
              <a:t>factor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00FF"/>
                </a:solidFill>
              </a:rPr>
              <a:t>levels </a:t>
            </a:r>
            <a:r>
              <a:rPr lang="en-US" b="1" dirty="0">
                <a:solidFill>
                  <a:srgbClr val="000080"/>
                </a:solidFill>
              </a:rPr>
              <a:t>= </a:t>
            </a:r>
            <a:r>
              <a:rPr lang="en-US" b="0" dirty="0">
                <a:solidFill>
                  <a:srgbClr val="8000FF"/>
                </a:solidFill>
              </a:rPr>
              <a:t>c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"younger than 18"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>
                <a:solidFill>
                  <a:srgbClr val="808080"/>
                </a:solidFill>
              </a:rPr>
              <a:t>"19-30"</a:t>
            </a:r>
            <a:r>
              <a:rPr lang="en-US" b="0" dirty="0">
                <a:solidFill>
                  <a:srgbClr val="000000"/>
                </a:solidFill>
              </a:rPr>
              <a:t>, </a:t>
            </a:r>
            <a:r>
              <a:rPr lang="en-US" b="0" dirty="0">
                <a:solidFill>
                  <a:srgbClr val="808080"/>
                </a:solidFill>
              </a:rPr>
              <a:t>"31 			or older"</a:t>
            </a:r>
            <a:r>
              <a:rPr lang="en-US" b="1" dirty="0">
                <a:solidFill>
                  <a:srgbClr val="000080"/>
                </a:solidFill>
              </a:rPr>
              <a:t>))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4000"/>
                </a:solidFill>
              </a:rPr>
              <a:t>%&gt;%</a:t>
            </a:r>
            <a:r>
              <a:rPr lang="en-US" b="0" dirty="0">
                <a:solidFill>
                  <a:srgbClr val="000000"/>
                </a:solidFill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</a:rPr>
              <a:t>  </a:t>
            </a:r>
            <a:r>
              <a:rPr lang="en-US" b="0" dirty="0">
                <a:solidFill>
                  <a:srgbClr val="8000FF"/>
                </a:solidFill>
              </a:rPr>
              <a:t>table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sz="1400" dirty="0"/>
              <a:t>.</a:t>
            </a:r>
          </a:p>
          <a:p>
            <a:r>
              <a:rPr lang="en-US" sz="1400" dirty="0"/>
              <a:t>          19-30     31 or older younger than 18 </a:t>
            </a:r>
          </a:p>
          <a:p>
            <a:r>
              <a:rPr lang="en-US" sz="1400" dirty="0"/>
              <a:t>             27              31              42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FB6D73-47C5-4A82-BAB6-0ADFCCD61B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9" y="1276349"/>
            <a:ext cx="3187701" cy="48482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26311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5BDDDD-AFC1-422D-A1AD-2D2AB596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Reorder levels with 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fct_relevel()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2036F-4907-4A6F-B93D-32CB3B00FE8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7296150" cy="5384800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#undesirable order of levels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urier New" panose="02070309020205020404" pitchFamily="49" charset="0"/>
              </a:rPr>
              <a:t>ordinal_example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00FF"/>
                </a:solidFill>
                <a:latin typeface="Courier New" panose="02070309020205020404" pitchFamily="49" charset="0"/>
              </a:rPr>
              <a:t>factor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dirty="0">
                <a:solidFill>
                  <a:srgbClr val="8000FF"/>
                </a:solidFill>
                <a:latin typeface="Courier New" panose="02070309020205020404" pitchFamily="49" charset="0"/>
              </a:rPr>
              <a:t>table</a:t>
            </a:r>
            <a:endParaRPr lang="en-US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  <a:latin typeface="Courier New" panose="02070309020205020404" pitchFamily="49" charset="0"/>
              </a:rPr>
              <a:t>          </a:t>
            </a:r>
            <a:r>
              <a:rPr lang="en-US" dirty="0">
                <a:solidFill>
                  <a:srgbClr val="FF8000"/>
                </a:solidFill>
                <a:latin typeface="Courier New" panose="02070309020205020404" pitchFamily="49" charset="0"/>
              </a:rPr>
              <a:t>19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30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or older younger than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27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42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endParaRPr lang="en-US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8000"/>
                </a:solidFill>
                <a:latin typeface="Courier New" panose="02070309020205020404" pitchFamily="49" charset="0"/>
              </a:rPr>
              <a:t>#undesirable order of levels</a:t>
            </a:r>
            <a:endParaRPr lang="en-US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ordinal_example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b="0" dirty="0">
                <a:solidFill>
                  <a:srgbClr val="8000FF"/>
                </a:solidFill>
                <a:latin typeface="Courier New" panose="02070309020205020404" pitchFamily="49" charset="0"/>
              </a:rPr>
              <a:t>factor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fct_relevel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8000FF"/>
                </a:solidFill>
                <a:latin typeface="Courier New" panose="02070309020205020404" pitchFamily="49" charset="0"/>
              </a:rPr>
              <a:t>c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b="0" dirty="0">
                <a:solidFill>
                  <a:srgbClr val="808080"/>
                </a:solidFill>
                <a:latin typeface="Courier New" panose="02070309020205020404" pitchFamily="49" charset="0"/>
              </a:rPr>
              <a:t>"younger than 18"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b="0" dirty="0">
                <a:solidFill>
                  <a:srgbClr val="808080"/>
                </a:solidFill>
                <a:latin typeface="Courier New" panose="02070309020205020404" pitchFamily="49" charset="0"/>
              </a:rPr>
              <a:t>"19-30"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b="0" dirty="0">
                <a:solidFill>
                  <a:srgbClr val="808080"/>
                </a:solidFill>
                <a:latin typeface="Courier New" panose="02070309020205020404" pitchFamily="49" charset="0"/>
              </a:rPr>
              <a:t>"31 or 			older"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r>
              <a:rPr lang="en-US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b="0" dirty="0">
                <a:solidFill>
                  <a:srgbClr val="8000FF"/>
                </a:solidFill>
                <a:latin typeface="Courier New" panose="02070309020205020404" pitchFamily="49" charset="0"/>
              </a:rPr>
              <a:t>table</a:t>
            </a:r>
            <a:endParaRPr lang="en-US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.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younger than </a:t>
            </a:r>
            <a:r>
              <a:rPr lang="en-US" b="1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</a:t>
            </a:r>
            <a:r>
              <a:rPr lang="en-US" b="1" dirty="0">
                <a:solidFill>
                  <a:srgbClr val="FF8000"/>
                </a:solidFill>
                <a:latin typeface="Courier New" panose="02070309020205020404" pitchFamily="49" charset="0"/>
              </a:rPr>
              <a:t>19</a:t>
            </a:r>
            <a:r>
              <a:rPr lang="en-US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b="1" dirty="0">
                <a:solidFill>
                  <a:srgbClr val="FF8000"/>
                </a:solidFill>
                <a:latin typeface="Courier New" panose="02070309020205020404" pitchFamily="49" charset="0"/>
              </a:rPr>
              <a:t>30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</a:t>
            </a:r>
            <a:r>
              <a:rPr lang="en-US" b="1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or older </a:t>
            </a:r>
          </a:p>
          <a:p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42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27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  </a:t>
            </a:r>
            <a:r>
              <a:rPr lang="en-US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n-US" sz="12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FB6D73-47C5-4A82-BAB6-0ADFCCD61B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9" y="1276349"/>
            <a:ext cx="3187701" cy="48482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3127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5BDDDD-AFC1-422D-A1AD-2D2AB596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Renaming levels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fct_recode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2036F-4907-4A6F-B93D-32CB3B00FE8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7296150" cy="5384800"/>
          </a:xfrm>
        </p:spPr>
        <p:txBody>
          <a:bodyPr/>
          <a:lstStyle/>
          <a:p>
            <a:r>
              <a:rPr lang="en-US" sz="16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ordinal_example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600" dirty="0">
                <a:solidFill>
                  <a:srgbClr val="8000FF"/>
                </a:solidFill>
                <a:latin typeface="Courier New" panose="02070309020205020404" pitchFamily="49" charset="0"/>
              </a:rPr>
              <a:t>factor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urier New" panose="02070309020205020404" pitchFamily="49" charset="0"/>
              </a:rPr>
              <a:t>  fct_relevel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b="0" dirty="0">
                <a:solidFill>
                  <a:srgbClr val="8000FF"/>
                </a:solidFill>
                <a:latin typeface="Courier New" panose="02070309020205020404" pitchFamily="49" charset="0"/>
              </a:rPr>
              <a:t>c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b="0" dirty="0">
                <a:solidFill>
                  <a:srgbClr val="808080"/>
                </a:solidFill>
                <a:latin typeface="Courier New" panose="02070309020205020404" pitchFamily="49" charset="0"/>
              </a:rPr>
              <a:t>"younger than 18"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0" dirty="0">
                <a:solidFill>
                  <a:srgbClr val="808080"/>
                </a:solidFill>
                <a:latin typeface="Courier New" panose="02070309020205020404" pitchFamily="49" charset="0"/>
              </a:rPr>
              <a:t>"19-30"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600" b="0" dirty="0">
                <a:solidFill>
                  <a:srgbClr val="808080"/>
                </a:solidFill>
                <a:latin typeface="Courier New" panose="02070309020205020404" pitchFamily="49" charset="0"/>
              </a:rPr>
              <a:t>"31 or older"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))</a:t>
            </a:r>
            <a:r>
              <a:rPr lang="en-US" sz="1600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6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fct_recode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600" b="0" dirty="0">
                <a:solidFill>
                  <a:srgbClr val="808080"/>
                </a:solidFill>
                <a:latin typeface="Courier New" panose="02070309020205020404" pitchFamily="49" charset="0"/>
              </a:rPr>
              <a:t>"18 or younger"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0" dirty="0">
                <a:solidFill>
                  <a:srgbClr val="808080"/>
                </a:solidFill>
                <a:latin typeface="Courier New" panose="02070309020205020404" pitchFamily="49" charset="0"/>
              </a:rPr>
              <a:t>"younger than 18"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600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endParaRPr lang="en-US" sz="16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600" b="0" dirty="0">
                <a:solidFill>
                  <a:srgbClr val="008000"/>
                </a:solidFill>
                <a:latin typeface="Courier New" panose="02070309020205020404" pitchFamily="49" charset="0"/>
              </a:rPr>
              <a:t>#  new = old</a:t>
            </a:r>
            <a:endParaRPr lang="en-US" sz="16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600" b="0" dirty="0">
                <a:solidFill>
                  <a:srgbClr val="8000FF"/>
                </a:solidFill>
                <a:latin typeface="Courier New" panose="02070309020205020404" pitchFamily="49" charset="0"/>
              </a:rPr>
              <a:t>table</a:t>
            </a:r>
            <a:endParaRPr lang="en-US" sz="16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.</a:t>
            </a:r>
          </a:p>
          <a:p>
            <a:r>
              <a:rPr lang="en-US" sz="1600" b="1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or younger         </a:t>
            </a:r>
            <a:r>
              <a:rPr lang="en-US" sz="1600" b="1" dirty="0">
                <a:solidFill>
                  <a:srgbClr val="FF8000"/>
                </a:solidFill>
                <a:latin typeface="Courier New" panose="02070309020205020404" pitchFamily="49" charset="0"/>
              </a:rPr>
              <a:t>19</a:t>
            </a:r>
            <a:r>
              <a:rPr lang="en-US" sz="16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1600" b="1" dirty="0">
                <a:solidFill>
                  <a:srgbClr val="FF8000"/>
                </a:solidFill>
                <a:latin typeface="Courier New" panose="02070309020205020404" pitchFamily="49" charset="0"/>
              </a:rPr>
              <a:t>30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600" b="1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or older </a:t>
            </a:r>
          </a:p>
          <a:p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</a:t>
            </a:r>
            <a:r>
              <a:rPr lang="en-US" sz="1600" b="0" dirty="0">
                <a:solidFill>
                  <a:srgbClr val="FF8000"/>
                </a:solidFill>
                <a:latin typeface="Courier New" panose="02070309020205020404" pitchFamily="49" charset="0"/>
              </a:rPr>
              <a:t>42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1600" b="0" dirty="0">
                <a:solidFill>
                  <a:srgbClr val="FF8000"/>
                </a:solidFill>
                <a:latin typeface="Courier New" panose="02070309020205020404" pitchFamily="49" charset="0"/>
              </a:rPr>
              <a:t>27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 </a:t>
            </a:r>
            <a:r>
              <a:rPr lang="en-US" sz="1600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sz="16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FB6D73-47C5-4A82-BAB6-0ADFCCD61B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9" y="1276349"/>
            <a:ext cx="3187701" cy="48482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15796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5BDDDD-AFC1-422D-A1AD-2D2AB596A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Merging levels with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fct_collapse</a:t>
            </a:r>
            <a:endParaRPr lang="en-US" dirty="0">
              <a:solidFill>
                <a:schemeClr val="accent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C2036F-4907-4A6F-B93D-32CB3B00FE8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1066800"/>
            <a:ext cx="7296150" cy="5384800"/>
          </a:xfrm>
        </p:spPr>
        <p:txBody>
          <a:bodyPr/>
          <a:lstStyle/>
          <a:p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ordinal_example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tibble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age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.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804000"/>
                </a:solidFill>
                <a:latin typeface="Courier New" panose="02070309020205020404" pitchFamily="49" charset="0"/>
              </a:rPr>
              <a:t>%&gt;%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mutate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age_recode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b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</a:b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		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fct_collapse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age, 	</a:t>
            </a:r>
            <a:b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		underage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"younger than 18"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</a:t>
            </a:r>
            <a:b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</a:b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		adult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sz="1800" b="0" dirty="0">
                <a:solidFill>
                  <a:srgbClr val="8000FF"/>
                </a:solidFill>
                <a:latin typeface="Courier New" panose="02070309020205020404" pitchFamily="49" charset="0"/>
              </a:rPr>
              <a:t>c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"18-30"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, </a:t>
            </a:r>
            <a:r>
              <a:rPr lang="en-US" sz="1800" b="0" dirty="0">
                <a:solidFill>
                  <a:srgbClr val="808080"/>
                </a:solidFill>
                <a:latin typeface="Courier New" panose="02070309020205020404" pitchFamily="49" charset="0"/>
              </a:rPr>
              <a:t>"31 or older"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)))</a:t>
            </a:r>
            <a:endParaRPr lang="en-US" sz="1800" b="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dirty="0">
                <a:solidFill>
                  <a:srgbClr val="008000"/>
                </a:solidFill>
                <a:latin typeface="Courier New" panose="02070309020205020404" pitchFamily="49" charset="0"/>
              </a:rPr>
              <a:t># A </a:t>
            </a:r>
            <a:r>
              <a:rPr lang="en-US" sz="1800" dirty="0" err="1">
                <a:solidFill>
                  <a:srgbClr val="008000"/>
                </a:solidFill>
                <a:latin typeface="Courier New" panose="02070309020205020404" pitchFamily="49" charset="0"/>
              </a:rPr>
              <a:t>tibble</a:t>
            </a:r>
            <a:r>
              <a:rPr lang="en-US" sz="1800" dirty="0">
                <a:solidFill>
                  <a:srgbClr val="008000"/>
                </a:solidFill>
                <a:latin typeface="Courier New" panose="02070309020205020404" pitchFamily="49" charset="0"/>
              </a:rPr>
              <a:t>: 100 x 2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  age             </a:t>
            </a:r>
            <a:r>
              <a:rPr lang="en-US" sz="1800" dirty="0" err="1">
                <a:solidFill>
                  <a:srgbClr val="000000"/>
                </a:solidFill>
                <a:latin typeface="Courier New" panose="02070309020205020404" pitchFamily="49" charset="0"/>
              </a:rPr>
              <a:t>age_recode</a:t>
            </a:r>
            <a:endParaRPr lang="en-US" sz="18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urier New" panose="02070309020205020404" pitchFamily="49" charset="0"/>
              </a:rPr>
              <a:t>  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chr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sz="1800" b="0" dirty="0" err="1">
                <a:solidFill>
                  <a:srgbClr val="000000"/>
                </a:solidFill>
                <a:latin typeface="Courier New" panose="02070309020205020404" pitchFamily="49" charset="0"/>
              </a:rPr>
              <a:t>fct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&gt;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or older     adult   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2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younger than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underage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3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younger than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underage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4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30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adult   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5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31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or older     adult   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6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younger than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underage  </a:t>
            </a:r>
          </a:p>
          <a:p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7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18</a:t>
            </a:r>
            <a:r>
              <a:rPr lang="en-US" sz="1800" b="1" dirty="0">
                <a:solidFill>
                  <a:srgbClr val="000080"/>
                </a:solidFill>
                <a:latin typeface="Courier New" panose="02070309020205020404" pitchFamily="49" charset="0"/>
              </a:rPr>
              <a:t>-</a:t>
            </a:r>
            <a:r>
              <a:rPr lang="en-US" sz="1800" b="0" dirty="0">
                <a:solidFill>
                  <a:srgbClr val="FF8000"/>
                </a:solidFill>
                <a:latin typeface="Courier New" panose="02070309020205020404" pitchFamily="49" charset="0"/>
              </a:rPr>
              <a:t>30</a:t>
            </a:r>
            <a:r>
              <a:rPr lang="en-US" sz="1800" b="0" dirty="0">
                <a:solidFill>
                  <a:srgbClr val="000000"/>
                </a:solidFill>
                <a:latin typeface="Courier New" panose="02070309020205020404" pitchFamily="49" charset="0"/>
              </a:rPr>
              <a:t>           adult    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FB6D73-47C5-4A82-BAB6-0ADFCCD61B7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9" y="1276349"/>
            <a:ext cx="3187701" cy="48482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12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E314FAE-75C6-46D4-BB42-844C0D9A1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435EBA-BB67-4C91-932B-2CAA36C1E7D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Again, let’s go back to the cancer dataset</a:t>
            </a:r>
          </a:p>
          <a:p>
            <a:r>
              <a:rPr lang="en-US" dirty="0"/>
              <a:t>In our initial summary, the levels of the timepoint variable were mixed up</a:t>
            </a:r>
          </a:p>
          <a:p>
            <a:r>
              <a:rPr lang="en-US" dirty="0"/>
              <a:t>Use </a:t>
            </a:r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fct_relevel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-US" dirty="0"/>
              <a:t>to fix the </a:t>
            </a:r>
            <a:r>
              <a:rPr lang="en-US" dirty="0">
                <a:solidFill>
                  <a:srgbClr val="0070C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timepoint</a:t>
            </a:r>
            <a:r>
              <a:rPr lang="en-US" dirty="0"/>
              <a:t> variable</a:t>
            </a:r>
          </a:p>
          <a:p>
            <a:r>
              <a:rPr lang="en-US" dirty="0"/>
              <a:t>Then redo the analysis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039549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1A7DAF-7633-4B4C-9EDB-55C731917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13FFE84-270E-493F-A88F-A6F7685D61E4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8000"/>
                </a:solidFill>
              </a:rPr>
              <a:t>#fix factor levels</a:t>
            </a:r>
            <a:endParaRPr lang="en-US" sz="1800" dirty="0">
              <a:solidFill>
                <a:srgbClr val="000000"/>
              </a:solidFill>
            </a:endParaRPr>
          </a:p>
          <a:p>
            <a:r>
              <a:rPr lang="en-US" sz="1800" dirty="0" err="1">
                <a:solidFill>
                  <a:srgbClr val="000000"/>
                </a:solidFill>
              </a:rPr>
              <a:t>Cancer_long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mutate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timepoint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 err="1">
                <a:solidFill>
                  <a:srgbClr val="000000"/>
                </a:solidFill>
              </a:rPr>
              <a:t>fct_relevel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timepoint,</a:t>
            </a:r>
            <a:r>
              <a:rPr lang="en-US" sz="1800" b="0" dirty="0" err="1">
                <a:solidFill>
                  <a:srgbClr val="8000FF"/>
                </a:solidFill>
              </a:rPr>
              <a:t>c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808080"/>
                </a:solidFill>
              </a:rPr>
              <a:t>"Time1"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  <a:r>
              <a:rPr lang="en-US" sz="1800" b="0" dirty="0">
                <a:solidFill>
                  <a:srgbClr val="808080"/>
                </a:solidFill>
              </a:rPr>
              <a:t>"Time2"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  <a:r>
              <a:rPr lang="en-US" sz="1800" b="0" dirty="0">
                <a:solidFill>
                  <a:srgbClr val="808080"/>
                </a:solidFill>
              </a:rPr>
              <a:t>"Time4"</a:t>
            </a:r>
            <a:r>
              <a:rPr lang="en-US" sz="1800" b="0" dirty="0">
                <a:solidFill>
                  <a:srgbClr val="000000"/>
                </a:solidFill>
              </a:rPr>
              <a:t>,</a:t>
            </a:r>
            <a:r>
              <a:rPr lang="en-US" sz="1800" b="0" dirty="0">
                <a:solidFill>
                  <a:srgbClr val="808080"/>
                </a:solidFill>
              </a:rPr>
              <a:t>"Time6"</a:t>
            </a:r>
            <a:r>
              <a:rPr lang="en-US" sz="1800" b="1" dirty="0">
                <a:solidFill>
                  <a:srgbClr val="000080"/>
                </a:solidFill>
              </a:rPr>
              <a:t>)))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>
                <a:solidFill>
                  <a:srgbClr val="008000"/>
                </a:solidFill>
              </a:rPr>
              <a:t>#redo analysis</a:t>
            </a:r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cancer_summary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1" dirty="0">
                <a:solidFill>
                  <a:srgbClr val="000080"/>
                </a:solidFill>
              </a:rPr>
              <a:t>&lt;-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 err="1">
                <a:solidFill>
                  <a:srgbClr val="000000"/>
                </a:solidFill>
              </a:rPr>
              <a:t>Cancer_long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group_by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Treatment,timepoint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summarise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8000FF"/>
                </a:solidFill>
              </a:rPr>
              <a:t>mean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>
                <a:solidFill>
                  <a:srgbClr val="000000"/>
                </a:solidFill>
              </a:rPr>
              <a:t>condition,na.rm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1" dirty="0">
                <a:solidFill>
                  <a:srgbClr val="0000FF"/>
                </a:solidFill>
              </a:rPr>
              <a:t>TRUE</a:t>
            </a:r>
            <a:r>
              <a:rPr lang="en-US" sz="1800" b="1" dirty="0">
                <a:solidFill>
                  <a:srgbClr val="000080"/>
                </a:solidFill>
              </a:rPr>
              <a:t>))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sz="1800" b="0" dirty="0">
              <a:solidFill>
                <a:srgbClr val="000000"/>
              </a:solidFill>
            </a:endParaRPr>
          </a:p>
          <a:p>
            <a:r>
              <a:rPr lang="en-US" sz="1800" b="0" dirty="0" err="1">
                <a:solidFill>
                  <a:srgbClr val="000000"/>
                </a:solidFill>
              </a:rPr>
              <a:t>cancer_summary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  <a:r>
              <a:rPr lang="en-US" sz="1800" b="0" dirty="0">
                <a:solidFill>
                  <a:srgbClr val="804000"/>
                </a:solidFill>
              </a:rPr>
              <a:t>%&gt;%</a:t>
            </a:r>
            <a:r>
              <a:rPr lang="en-US" sz="1800" b="0" dirty="0">
                <a:solidFill>
                  <a:srgbClr val="000000"/>
                </a:solidFill>
              </a:rPr>
              <a:t> </a:t>
            </a:r>
          </a:p>
          <a:p>
            <a:r>
              <a:rPr lang="en-US" sz="1800" b="0" dirty="0">
                <a:solidFill>
                  <a:srgbClr val="000000"/>
                </a:solidFill>
              </a:rPr>
              <a:t>  </a:t>
            </a:r>
            <a:r>
              <a:rPr lang="en-US" sz="1800" b="0" dirty="0" err="1">
                <a:solidFill>
                  <a:srgbClr val="000000"/>
                </a:solidFill>
              </a:rPr>
              <a:t>pivot_wider</a:t>
            </a:r>
            <a:r>
              <a:rPr lang="en-US" sz="1800" b="1" dirty="0">
                <a:solidFill>
                  <a:srgbClr val="000080"/>
                </a:solidFill>
              </a:rPr>
              <a:t>(</a:t>
            </a:r>
            <a:r>
              <a:rPr lang="en-US" sz="1800" b="0" dirty="0" err="1">
                <a:solidFill>
                  <a:srgbClr val="000000"/>
                </a:solidFill>
              </a:rPr>
              <a:t>id_cols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FF8000"/>
                </a:solidFill>
              </a:rPr>
              <a:t>1</a:t>
            </a:r>
            <a:r>
              <a:rPr lang="en-US" sz="1800" b="0" dirty="0">
                <a:solidFill>
                  <a:srgbClr val="000000"/>
                </a:solidFill>
              </a:rPr>
              <a:t>,values_from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condition, </a:t>
            </a:r>
            <a:r>
              <a:rPr lang="en-US" sz="1800" b="0" dirty="0" err="1">
                <a:solidFill>
                  <a:srgbClr val="000000"/>
                </a:solidFill>
              </a:rPr>
              <a:t>names_from</a:t>
            </a:r>
            <a:r>
              <a:rPr lang="en-US" sz="1800" b="1" dirty="0">
                <a:solidFill>
                  <a:srgbClr val="000080"/>
                </a:solidFill>
              </a:rPr>
              <a:t>=</a:t>
            </a:r>
            <a:r>
              <a:rPr lang="en-US" sz="1800" b="0" dirty="0">
                <a:solidFill>
                  <a:srgbClr val="000000"/>
                </a:solidFill>
              </a:rPr>
              <a:t>timepoint</a:t>
            </a:r>
            <a:r>
              <a:rPr lang="en-US" sz="1800" b="1" dirty="0">
                <a:solidFill>
                  <a:srgbClr val="000080"/>
                </a:solidFill>
              </a:rPr>
              <a:t>)</a:t>
            </a:r>
            <a:endParaRPr lang="en-US" sz="1800" b="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51457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8A9CC9B-6125-4071-AD1A-26D71F9F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Dates and times with </a:t>
            </a:r>
            <a:r>
              <a:rPr lang="en-US" dirty="0" err="1">
                <a:latin typeface="Consolas" panose="020B0609020204030204" pitchFamily="49" charset="0"/>
              </a:rPr>
              <a:t>lubridate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F93F3C-D8A3-4E77-B2FA-E90D2667A4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Oval 6">
            <a:hlinkClick r:id="rId2" action="ppaction://hlinksldjump"/>
            <a:extLst>
              <a:ext uri="{FF2B5EF4-FFF2-40B4-BE49-F238E27FC236}">
                <a16:creationId xmlns:a16="http://schemas.microsoft.com/office/drawing/2014/main" id="{6A6AD762-64FB-46DA-8E10-CFD1AEE97536}"/>
              </a:ext>
            </a:extLst>
          </p:cNvPr>
          <p:cNvSpPr/>
          <p:nvPr/>
        </p:nvSpPr>
        <p:spPr>
          <a:xfrm>
            <a:off x="5935980" y="6443966"/>
            <a:ext cx="320040" cy="32004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8794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2FE349-12F3-4F59-B0E4-A251A41D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lubridate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55B596-67EA-4215-8F40-762AED9D3BE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Parse strings into dates/times</a:t>
            </a:r>
          </a:p>
          <a:p>
            <a:r>
              <a:rPr lang="en-US" dirty="0"/>
              <a:t>Extract components of dates</a:t>
            </a:r>
          </a:p>
          <a:p>
            <a:r>
              <a:rPr lang="en-US" dirty="0"/>
              <a:t>Adding/subtracting periods and durations</a:t>
            </a:r>
          </a:p>
          <a:p>
            <a:endParaRPr lang="en-US" dirty="0"/>
          </a:p>
          <a:p>
            <a:r>
              <a:rPr lang="en-US" dirty="0"/>
              <a:t>Warning: working with date/time can be hard</a:t>
            </a:r>
          </a:p>
        </p:txBody>
      </p:sp>
    </p:spTree>
    <p:extLst>
      <p:ext uri="{BB962C8B-B14F-4D97-AF65-F5344CB8AC3E}">
        <p14:creationId xmlns:p14="http://schemas.microsoft.com/office/powerpoint/2010/main" val="20836230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79350F-8B24-469B-808B-465CAF9D9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date/time variables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1CC9620-FF61-4E24-93D3-D100FA05D5C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# year, month, day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err="1">
                <a:solidFill>
                  <a:srgbClr val="000000"/>
                </a:solidFill>
              </a:rPr>
              <a:t>ymd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some parsing functions allow unquoted numbers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ymd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FF8000"/>
                </a:solidFill>
              </a:rPr>
              <a:t>20190820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8080"/>
                </a:solidFill>
              </a:rPr>
              <a:t>"2019-08-20"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day, month, year, hour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dmy_h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"20/08/2019 14"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8080"/>
                </a:solidFill>
              </a:rPr>
              <a:t>"2019-08-20 14:00:00 UTC"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year, day, month, hour, minute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ydm_hm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"2019/20/08 07:20"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8080"/>
                </a:solidFill>
              </a:rPr>
              <a:t>"2019-08-20 07:20:00 UTC"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>
                <a:solidFill>
                  <a:srgbClr val="008000"/>
                </a:solidFill>
              </a:rPr>
              <a:t># month, day, year, hour, minute, second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0" dirty="0" err="1">
                <a:solidFill>
                  <a:srgbClr val="000000"/>
                </a:solidFill>
              </a:rPr>
              <a:t>mdy_hms</a:t>
            </a:r>
            <a:r>
              <a:rPr lang="en-US" b="1" dirty="0">
                <a:solidFill>
                  <a:srgbClr val="000080"/>
                </a:solidFill>
              </a:rPr>
              <a:t>(</a:t>
            </a:r>
            <a:r>
              <a:rPr lang="en-US" b="0" dirty="0">
                <a:solidFill>
                  <a:srgbClr val="808080"/>
                </a:solidFill>
              </a:rPr>
              <a:t>"August 20, 2019 10:12:32"</a:t>
            </a:r>
            <a:r>
              <a:rPr lang="en-US" b="1" dirty="0">
                <a:solidFill>
                  <a:srgbClr val="000080"/>
                </a:solidFill>
              </a:rPr>
              <a:t>)</a:t>
            </a:r>
            <a:endParaRPr lang="en-US" b="0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rgbClr val="000080"/>
                </a:solidFill>
              </a:rPr>
              <a:t>[</a:t>
            </a:r>
            <a:r>
              <a:rPr lang="en-US" b="0" dirty="0">
                <a:solidFill>
                  <a:srgbClr val="FF8000"/>
                </a:solidFill>
              </a:rPr>
              <a:t>1</a:t>
            </a:r>
            <a:r>
              <a:rPr lang="en-US" b="1" dirty="0">
                <a:solidFill>
                  <a:srgbClr val="000080"/>
                </a:solidFill>
              </a:rPr>
              <a:t>]</a:t>
            </a:r>
            <a:r>
              <a:rPr lang="en-US" b="0" dirty="0">
                <a:solidFill>
                  <a:srgbClr val="000000"/>
                </a:solidFill>
              </a:rPr>
              <a:t> </a:t>
            </a:r>
            <a:r>
              <a:rPr lang="en-US" b="0" dirty="0">
                <a:solidFill>
                  <a:srgbClr val="808080"/>
                </a:solidFill>
              </a:rPr>
              <a:t>"2019-08-20 10:12:32 UTC"</a:t>
            </a:r>
            <a:endParaRPr lang="en-US" b="0" dirty="0">
              <a:solidFill>
                <a:srgbClr val="000000"/>
              </a:solidFill>
            </a:endParaRPr>
          </a:p>
          <a:p>
            <a:endParaRPr lang="en-US" b="0" dirty="0">
              <a:solidFill>
                <a:srgbClr val="000000"/>
              </a:solidFill>
            </a:endParaRPr>
          </a:p>
          <a:p>
            <a:endParaRPr lang="en-US" sz="1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147F6E-AE6B-4214-BC77-F0BA92557A5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Parse strings into dates and times (letters dictate order) with functions like these:</a:t>
            </a:r>
          </a:p>
          <a:p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ymd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dmy_h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ydm_hm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en-US" dirty="0" err="1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mdy_hms</a:t>
            </a:r>
            <a:r>
              <a:rPr lang="en-US" dirty="0">
                <a:solidFill>
                  <a:schemeClr val="accent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713556"/>
      </p:ext>
    </p:extLst>
  </p:cSld>
  <p:clrMapOvr>
    <a:masterClrMapping/>
  </p:clrMapOvr>
</p:sld>
</file>

<file path=ppt/theme/theme1.xml><?xml version="1.0" encoding="utf-8"?>
<a:theme xmlns:a="http://schemas.openxmlformats.org/drawingml/2006/main" name="2_Design1">
  <a:themeElements>
    <a:clrScheme name="OSU_1">
      <a:dk1>
        <a:srgbClr val="000000"/>
      </a:dk1>
      <a:lt1>
        <a:srgbClr val="FFFFFF"/>
      </a:lt1>
      <a:dk2>
        <a:srgbClr val="DDDEC6"/>
      </a:dk2>
      <a:lt2>
        <a:srgbClr val="E7E8D7"/>
      </a:lt2>
      <a:accent1>
        <a:srgbClr val="BB0000"/>
      </a:accent1>
      <a:accent2>
        <a:srgbClr val="909738"/>
      </a:accent2>
      <a:accent3>
        <a:srgbClr val="851E5E"/>
      </a:accent3>
      <a:accent4>
        <a:srgbClr val="6EBBAB"/>
      </a:accent4>
      <a:accent5>
        <a:srgbClr val="DCAA38"/>
      </a:accent5>
      <a:accent6>
        <a:srgbClr val="666666"/>
      </a:accent6>
      <a:hlink>
        <a:srgbClr val="442369"/>
      </a:hlink>
      <a:folHlink>
        <a:srgbClr val="B4BDD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02_Marketing Research Process</Template>
  <TotalTime>34875</TotalTime>
  <Words>7810</Words>
  <Application>Microsoft Office PowerPoint</Application>
  <PresentationFormat>Widescreen</PresentationFormat>
  <Paragraphs>1481</Paragraphs>
  <Slides>109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109</vt:i4>
      </vt:variant>
    </vt:vector>
  </HeadingPairs>
  <TitlesOfParts>
    <vt:vector size="120" baseType="lpstr">
      <vt:lpstr>Arial</vt:lpstr>
      <vt:lpstr>Consolas</vt:lpstr>
      <vt:lpstr>Courier New</vt:lpstr>
      <vt:lpstr>Helvetica</vt:lpstr>
      <vt:lpstr>Helvetica Neue</vt:lpstr>
      <vt:lpstr>Lato Light</vt:lpstr>
      <vt:lpstr>Monaco</vt:lpstr>
      <vt:lpstr>Noto Symbol</vt:lpstr>
      <vt:lpstr>Source Code Pro</vt:lpstr>
      <vt:lpstr>Times New Roman</vt:lpstr>
      <vt:lpstr>2_Design1</vt:lpstr>
      <vt:lpstr>Data Tools</vt:lpstr>
      <vt:lpstr>This class</vt:lpstr>
      <vt:lpstr>The ‘data journey’</vt:lpstr>
      <vt:lpstr>Tidyverse and ‘data journey’</vt:lpstr>
      <vt:lpstr>The pipe `%&gt;%`</vt:lpstr>
      <vt:lpstr>Chaining commands - the Pipe</vt:lpstr>
      <vt:lpstr>Chaining commands - the Pipe</vt:lpstr>
      <vt:lpstr>Pipe and assign</vt:lpstr>
      <vt:lpstr>Pipe beyond tidyverse</vt:lpstr>
      <vt:lpstr>Using the pipe streamlines code</vt:lpstr>
      <vt:lpstr>Import data</vt:lpstr>
      <vt:lpstr>Flat / plain text format files</vt:lpstr>
      <vt:lpstr>Flat / plain text format files</vt:lpstr>
      <vt:lpstr>Importing excel files</vt:lpstr>
      <vt:lpstr>Always check what you import</vt:lpstr>
      <vt:lpstr>skimr</vt:lpstr>
      <vt:lpstr>Do we report this?</vt:lpstr>
      <vt:lpstr>Online sources</vt:lpstr>
      <vt:lpstr>Online sources</vt:lpstr>
      <vt:lpstr>Web scraping</vt:lpstr>
      <vt:lpstr>HTML Nodes</vt:lpstr>
      <vt:lpstr>Text data transformation - tokenization</vt:lpstr>
      <vt:lpstr>Tidy data with tidyr</vt:lpstr>
      <vt:lpstr>Tidying data</vt:lpstr>
      <vt:lpstr>What is tidy data?</vt:lpstr>
      <vt:lpstr>From wide to long and back</vt:lpstr>
      <vt:lpstr>wide</vt:lpstr>
      <vt:lpstr>long</vt:lpstr>
      <vt:lpstr>permutations</vt:lpstr>
      <vt:lpstr>tidyr – tidy data</vt:lpstr>
      <vt:lpstr>From wide to long - pivot_longer()</vt:lpstr>
      <vt:lpstr>From wide to long – an example</vt:lpstr>
      <vt:lpstr>From wide to long – cols, names, values</vt:lpstr>
      <vt:lpstr>Different ways to select data columns</vt:lpstr>
      <vt:lpstr>From wide to long – an example</vt:lpstr>
      <vt:lpstr>tidyr – tidy data</vt:lpstr>
      <vt:lpstr>From long to wide - pivot_wider()</vt:lpstr>
      <vt:lpstr>From long to wide - pivot_wider()</vt:lpstr>
      <vt:lpstr>Practice – cancer.csv</vt:lpstr>
      <vt:lpstr>Practice – cancer.csv</vt:lpstr>
      <vt:lpstr>Answer</vt:lpstr>
      <vt:lpstr>tidyr – tidy data</vt:lpstr>
      <vt:lpstr>Separate()</vt:lpstr>
      <vt:lpstr>Unite()</vt:lpstr>
      <vt:lpstr>tibbles</vt:lpstr>
      <vt:lpstr>Example</vt:lpstr>
      <vt:lpstr>What are tibbles</vt:lpstr>
      <vt:lpstr>Converting a data.frame into a tibble</vt:lpstr>
      <vt:lpstr>Creating a tibble</vt:lpstr>
      <vt:lpstr>tibbles are better-behaved</vt:lpstr>
      <vt:lpstr>dplyr – Data manipulation</vt:lpstr>
      <vt:lpstr>dplyr verbs</vt:lpstr>
      <vt:lpstr>Data Manipulation</vt:lpstr>
      <vt:lpstr>Selecting observations / rows - filter</vt:lpstr>
      <vt:lpstr>Arrange</vt:lpstr>
      <vt:lpstr>Selecting variables / columns</vt:lpstr>
      <vt:lpstr>‘Mutating’ variables</vt:lpstr>
      <vt:lpstr>Combining joining data.frames</vt:lpstr>
      <vt:lpstr>Helpful functions for use with mutate</vt:lpstr>
      <vt:lpstr>dplyr – Data manipulation</vt:lpstr>
      <vt:lpstr>summarizing data</vt:lpstr>
      <vt:lpstr>summarizing data</vt:lpstr>
      <vt:lpstr>Useful summary functions</vt:lpstr>
      <vt:lpstr>groups</vt:lpstr>
      <vt:lpstr>Practice</vt:lpstr>
      <vt:lpstr>Answer</vt:lpstr>
      <vt:lpstr>Practice 2</vt:lpstr>
      <vt:lpstr>Answer</vt:lpstr>
      <vt:lpstr>Strings and stringr</vt:lpstr>
      <vt:lpstr>stringr</vt:lpstr>
      <vt:lpstr>stringr functions</vt:lpstr>
      <vt:lpstr>Matching patterns with str_detect()</vt:lpstr>
      <vt:lpstr>Practice</vt:lpstr>
      <vt:lpstr>Answer</vt:lpstr>
      <vt:lpstr>regex</vt:lpstr>
      <vt:lpstr>Some easy regular Expressions</vt:lpstr>
      <vt:lpstr>Pattern at beginning or end</vt:lpstr>
      <vt:lpstr>Pattern at beginning or end</vt:lpstr>
      <vt:lpstr>Multiple expressions</vt:lpstr>
      <vt:lpstr>Quantifiers</vt:lpstr>
      <vt:lpstr>Extracting patterns with str_sub</vt:lpstr>
      <vt:lpstr>Extracting patterns with str_length</vt:lpstr>
      <vt:lpstr>Replacing patterns with str_replace</vt:lpstr>
      <vt:lpstr>Practice</vt:lpstr>
      <vt:lpstr>Answer</vt:lpstr>
      <vt:lpstr>Strings and regex</vt:lpstr>
      <vt:lpstr>Factors and forcats</vt:lpstr>
      <vt:lpstr>Factors</vt:lpstr>
      <vt:lpstr>forcats functions</vt:lpstr>
      <vt:lpstr>How R stores factor data</vt:lpstr>
      <vt:lpstr>Taking control of the order of factor levels</vt:lpstr>
      <vt:lpstr>Reorder levels with fct_relevel()</vt:lpstr>
      <vt:lpstr>Renaming levels with fct_recode()</vt:lpstr>
      <vt:lpstr>Merging levels with fct_collapse</vt:lpstr>
      <vt:lpstr>Practice</vt:lpstr>
      <vt:lpstr>Answer</vt:lpstr>
      <vt:lpstr>Dates and times with lubridate</vt:lpstr>
      <vt:lpstr>lubridate</vt:lpstr>
      <vt:lpstr>Creating date/time variables</vt:lpstr>
      <vt:lpstr>Properties of dates</vt:lpstr>
      <vt:lpstr>Practice</vt:lpstr>
      <vt:lpstr>Answer</vt:lpstr>
      <vt:lpstr>Answer</vt:lpstr>
      <vt:lpstr>Durations</vt:lpstr>
      <vt:lpstr>Working with time durations</vt:lpstr>
      <vt:lpstr>Durations work – up until weeks</vt:lpstr>
      <vt:lpstr>The trouble with durations</vt:lpstr>
      <vt:lpstr>Periods vs Durations</vt:lpstr>
      <vt:lpstr>Date-time is hard – use cheat sheets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Tools (R)</dc:title>
  <dc:creator>Nino</dc:creator>
  <cp:lastModifiedBy>Hardt, Nino</cp:lastModifiedBy>
  <cp:revision>1022</cp:revision>
  <dcterms:modified xsi:type="dcterms:W3CDTF">2021-02-23T20:36:15Z</dcterms:modified>
</cp:coreProperties>
</file>

<file path=docProps/thumbnail.jpeg>
</file>